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sldIdLst>
    <p:sldId id="256" r:id="rId2"/>
    <p:sldId id="257" r:id="rId3"/>
    <p:sldId id="258" r:id="rId4"/>
    <p:sldId id="259" r:id="rId5"/>
    <p:sldId id="375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5" r:id="rId16"/>
    <p:sldId id="333" r:id="rId17"/>
    <p:sldId id="276" r:id="rId18"/>
    <p:sldId id="335" r:id="rId19"/>
    <p:sldId id="338" r:id="rId20"/>
    <p:sldId id="277" r:id="rId21"/>
    <p:sldId id="340" r:id="rId22"/>
    <p:sldId id="278" r:id="rId23"/>
    <p:sldId id="341" r:id="rId24"/>
    <p:sldId id="279" r:id="rId25"/>
    <p:sldId id="343" r:id="rId26"/>
    <p:sldId id="344" r:id="rId27"/>
    <p:sldId id="345" r:id="rId28"/>
    <p:sldId id="347" r:id="rId29"/>
    <p:sldId id="348" r:id="rId30"/>
    <p:sldId id="280" r:id="rId31"/>
    <p:sldId id="350" r:id="rId32"/>
    <p:sldId id="281" r:id="rId33"/>
    <p:sldId id="351" r:id="rId34"/>
    <p:sldId id="282" r:id="rId35"/>
    <p:sldId id="355" r:id="rId36"/>
    <p:sldId id="356" r:id="rId37"/>
    <p:sldId id="357" r:id="rId38"/>
    <p:sldId id="359" r:id="rId39"/>
    <p:sldId id="376" r:id="rId40"/>
    <p:sldId id="377" r:id="rId41"/>
    <p:sldId id="378" r:id="rId42"/>
    <p:sldId id="379" r:id="rId43"/>
    <p:sldId id="380" r:id="rId44"/>
    <p:sldId id="381" r:id="rId45"/>
    <p:sldId id="382" r:id="rId46"/>
    <p:sldId id="383" r:id="rId47"/>
    <p:sldId id="384" r:id="rId48"/>
    <p:sldId id="385" r:id="rId49"/>
    <p:sldId id="386" r:id="rId50"/>
    <p:sldId id="387" r:id="rId51"/>
    <p:sldId id="388" r:id="rId52"/>
    <p:sldId id="389" r:id="rId53"/>
    <p:sldId id="390" r:id="rId54"/>
    <p:sldId id="391" r:id="rId55"/>
    <p:sldId id="392" r:id="rId56"/>
    <p:sldId id="393" r:id="rId57"/>
    <p:sldId id="394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55" autoAdjust="0"/>
  </p:normalViewPr>
  <p:slideViewPr>
    <p:cSldViewPr>
      <p:cViewPr varScale="1">
        <p:scale>
          <a:sx n="67" d="100"/>
          <a:sy n="67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8F09A7-70F7-4CD5-A393-910501EF0106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</dgm:pt>
    <dgm:pt modelId="{041D9928-E50F-4B36-87C3-ECBDA319118C}">
      <dgm:prSet phldrT="[Text]"/>
      <dgm:spPr/>
      <dgm:t>
        <a:bodyPr/>
        <a:lstStyle/>
        <a:p>
          <a:r>
            <a:rPr lang="ru-RU" dirty="0" smtClean="0"/>
            <a:t>Тешко компримовање супстанци аморфне природе или волуминозне </a:t>
          </a:r>
          <a:endParaRPr lang="en-US" dirty="0" smtClean="0"/>
        </a:p>
        <a:p>
          <a:endParaRPr lang="en-US" dirty="0"/>
        </a:p>
      </dgm:t>
    </dgm:pt>
    <dgm:pt modelId="{1EC9960F-A9E4-4B18-88AB-C2E83017C41B}" type="parTrans" cxnId="{D9045771-B788-41CF-9C2C-C8C6B77B88B2}">
      <dgm:prSet/>
      <dgm:spPr/>
      <dgm:t>
        <a:bodyPr/>
        <a:lstStyle/>
        <a:p>
          <a:endParaRPr lang="en-US"/>
        </a:p>
      </dgm:t>
    </dgm:pt>
    <dgm:pt modelId="{8B65480A-2AD3-416F-B392-D5D6AA72116F}" type="sibTrans" cxnId="{D9045771-B788-41CF-9C2C-C8C6B77B88B2}">
      <dgm:prSet/>
      <dgm:spPr/>
      <dgm:t>
        <a:bodyPr/>
        <a:lstStyle/>
        <a:p>
          <a:endParaRPr lang="en-US"/>
        </a:p>
      </dgm:t>
    </dgm:pt>
    <dgm:pt modelId="{A493A1D6-5D06-42FA-8D1D-BD24B6653AB0}">
      <dgm:prSet phldrT="[Text]"/>
      <dgm:spPr/>
      <dgm:t>
        <a:bodyPr/>
        <a:lstStyle/>
        <a:p>
          <a:r>
            <a:rPr lang="ru-RU" dirty="0" smtClean="0"/>
            <a:t>Нестабилност лековите супстанце у току процеса израде</a:t>
          </a:r>
          <a:endParaRPr lang="en-US" dirty="0" smtClean="0"/>
        </a:p>
        <a:p>
          <a:endParaRPr lang="en-US" dirty="0"/>
        </a:p>
      </dgm:t>
    </dgm:pt>
    <dgm:pt modelId="{3C9DE98D-8A74-4256-84AB-F5AD8BDA9AAE}" type="parTrans" cxnId="{55E3AD82-292C-480A-B8A4-E48C67A5274D}">
      <dgm:prSet/>
      <dgm:spPr/>
      <dgm:t>
        <a:bodyPr/>
        <a:lstStyle/>
        <a:p>
          <a:endParaRPr lang="en-US"/>
        </a:p>
      </dgm:t>
    </dgm:pt>
    <dgm:pt modelId="{26B3535B-A259-44E4-ACA7-2A2A162EF8CF}" type="sibTrans" cxnId="{55E3AD82-292C-480A-B8A4-E48C67A5274D}">
      <dgm:prSet/>
      <dgm:spPr/>
      <dgm:t>
        <a:bodyPr/>
        <a:lstStyle/>
        <a:p>
          <a:endParaRPr lang="en-US"/>
        </a:p>
      </dgm:t>
    </dgm:pt>
    <dgm:pt modelId="{A95D5D37-DE8C-48C7-8243-D380E69888B5}">
      <dgm:prSet phldrT="[Text]"/>
      <dgm:spPr/>
      <dgm:t>
        <a:bodyPr/>
        <a:lstStyle/>
        <a:p>
          <a:r>
            <a:rPr lang="ru-RU" dirty="0" smtClean="0"/>
            <a:t>Отежана формулација високодозираних слаборастворних лековитих супстанци или супстанци које се тешко квасе</a:t>
          </a:r>
          <a:endParaRPr lang="en-US" dirty="0" smtClean="0"/>
        </a:p>
        <a:p>
          <a:endParaRPr lang="en-US" dirty="0"/>
        </a:p>
      </dgm:t>
    </dgm:pt>
    <dgm:pt modelId="{C38F155C-08DB-4EEB-92F2-F1D68F3294AD}" type="parTrans" cxnId="{FFC8DB3F-D1BB-4467-B86F-A777323B814F}">
      <dgm:prSet/>
      <dgm:spPr/>
      <dgm:t>
        <a:bodyPr/>
        <a:lstStyle/>
        <a:p>
          <a:endParaRPr lang="en-US"/>
        </a:p>
      </dgm:t>
    </dgm:pt>
    <dgm:pt modelId="{ED4F6CAF-625D-4738-B6F1-1EEA11AA2B08}" type="sibTrans" cxnId="{FFC8DB3F-D1BB-4467-B86F-A777323B814F}">
      <dgm:prSet/>
      <dgm:spPr/>
      <dgm:t>
        <a:bodyPr/>
        <a:lstStyle/>
        <a:p>
          <a:endParaRPr lang="en-US"/>
        </a:p>
      </dgm:t>
    </dgm:pt>
    <dgm:pt modelId="{A337B6E2-338C-479F-B098-868DAF38768A}" type="pres">
      <dgm:prSet presAssocID="{C38F09A7-70F7-4CD5-A393-910501EF0106}" presName="compositeShape" presStyleCnt="0">
        <dgm:presLayoutVars>
          <dgm:chMax val="7"/>
          <dgm:dir/>
          <dgm:resizeHandles val="exact"/>
        </dgm:presLayoutVars>
      </dgm:prSet>
      <dgm:spPr/>
    </dgm:pt>
    <dgm:pt modelId="{59871BF2-C269-4FD6-8190-A93BD9744A81}" type="pres">
      <dgm:prSet presAssocID="{C38F09A7-70F7-4CD5-A393-910501EF0106}" presName="wedge1" presStyleLbl="node1" presStyleIdx="0" presStyleCnt="3" custScaleX="167181" custScaleY="98124" custLinFactNeighborX="3912" custLinFactNeighborY="785"/>
      <dgm:spPr/>
      <dgm:t>
        <a:bodyPr/>
        <a:lstStyle/>
        <a:p>
          <a:endParaRPr lang="en-US"/>
        </a:p>
      </dgm:t>
    </dgm:pt>
    <dgm:pt modelId="{A79E0EE7-5B53-428C-853E-135DE3E95BDC}" type="pres">
      <dgm:prSet presAssocID="{C38F09A7-70F7-4CD5-A393-910501EF010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CD9E6E-B795-472D-B41E-41B7B7562589}" type="pres">
      <dgm:prSet presAssocID="{C38F09A7-70F7-4CD5-A393-910501EF0106}" presName="wedge2" presStyleLbl="node1" presStyleIdx="1" presStyleCnt="3" custScaleX="178603" custScaleY="111242" custLinFactNeighborX="5403" custLinFactNeighborY="618"/>
      <dgm:spPr/>
      <dgm:t>
        <a:bodyPr/>
        <a:lstStyle/>
        <a:p>
          <a:endParaRPr lang="en-US"/>
        </a:p>
      </dgm:t>
    </dgm:pt>
    <dgm:pt modelId="{5FC384A1-511E-413A-8886-291C7135B8BA}" type="pres">
      <dgm:prSet presAssocID="{C38F09A7-70F7-4CD5-A393-910501EF010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018F4-78BB-4625-9CEA-C9800554949F}" type="pres">
      <dgm:prSet presAssocID="{C38F09A7-70F7-4CD5-A393-910501EF0106}" presName="wedge3" presStyleLbl="node1" presStyleIdx="2" presStyleCnt="3" custScaleX="186547" custScaleY="104544"/>
      <dgm:spPr/>
      <dgm:t>
        <a:bodyPr/>
        <a:lstStyle/>
        <a:p>
          <a:endParaRPr lang="en-US"/>
        </a:p>
      </dgm:t>
    </dgm:pt>
    <dgm:pt modelId="{D5F7F69F-66F2-4E7A-8B5A-1D7654422340}" type="pres">
      <dgm:prSet presAssocID="{C38F09A7-70F7-4CD5-A393-910501EF010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07940E-A8EE-40C7-BD6D-84D9F0A9F218}" type="presOf" srcId="{A95D5D37-DE8C-48C7-8243-D380E69888B5}" destId="{D5F7F69F-66F2-4E7A-8B5A-1D7654422340}" srcOrd="1" destOrd="0" presId="urn:microsoft.com/office/officeart/2005/8/layout/chart3"/>
    <dgm:cxn modelId="{59D2C543-4352-4D0A-A1CD-3459D4F6BE44}" type="presOf" srcId="{041D9928-E50F-4B36-87C3-ECBDA319118C}" destId="{A79E0EE7-5B53-428C-853E-135DE3E95BDC}" srcOrd="1" destOrd="0" presId="urn:microsoft.com/office/officeart/2005/8/layout/chart3"/>
    <dgm:cxn modelId="{A48FBA82-4C36-4CA0-939B-277D41F7725B}" type="presOf" srcId="{A95D5D37-DE8C-48C7-8243-D380E69888B5}" destId="{D3F018F4-78BB-4625-9CEA-C9800554949F}" srcOrd="0" destOrd="0" presId="urn:microsoft.com/office/officeart/2005/8/layout/chart3"/>
    <dgm:cxn modelId="{9B6677B8-4809-4EBD-92BD-68DF69E31CCA}" type="presOf" srcId="{A493A1D6-5D06-42FA-8D1D-BD24B6653AB0}" destId="{78CD9E6E-B795-472D-B41E-41B7B7562589}" srcOrd="0" destOrd="0" presId="urn:microsoft.com/office/officeart/2005/8/layout/chart3"/>
    <dgm:cxn modelId="{5CCDE9B3-5B28-453D-887A-35613FF62E61}" type="presOf" srcId="{A493A1D6-5D06-42FA-8D1D-BD24B6653AB0}" destId="{5FC384A1-511E-413A-8886-291C7135B8BA}" srcOrd="1" destOrd="0" presId="urn:microsoft.com/office/officeart/2005/8/layout/chart3"/>
    <dgm:cxn modelId="{D9045771-B788-41CF-9C2C-C8C6B77B88B2}" srcId="{C38F09A7-70F7-4CD5-A393-910501EF0106}" destId="{041D9928-E50F-4B36-87C3-ECBDA319118C}" srcOrd="0" destOrd="0" parTransId="{1EC9960F-A9E4-4B18-88AB-C2E83017C41B}" sibTransId="{8B65480A-2AD3-416F-B392-D5D6AA72116F}"/>
    <dgm:cxn modelId="{55E3AD82-292C-480A-B8A4-E48C67A5274D}" srcId="{C38F09A7-70F7-4CD5-A393-910501EF0106}" destId="{A493A1D6-5D06-42FA-8D1D-BD24B6653AB0}" srcOrd="1" destOrd="0" parTransId="{3C9DE98D-8A74-4256-84AB-F5AD8BDA9AAE}" sibTransId="{26B3535B-A259-44E4-ACA7-2A2A162EF8CF}"/>
    <dgm:cxn modelId="{1482FC99-509B-418F-9A15-EB2A3E256CAA}" type="presOf" srcId="{C38F09A7-70F7-4CD5-A393-910501EF0106}" destId="{A337B6E2-338C-479F-B098-868DAF38768A}" srcOrd="0" destOrd="0" presId="urn:microsoft.com/office/officeart/2005/8/layout/chart3"/>
    <dgm:cxn modelId="{FFC8DB3F-D1BB-4467-B86F-A777323B814F}" srcId="{C38F09A7-70F7-4CD5-A393-910501EF0106}" destId="{A95D5D37-DE8C-48C7-8243-D380E69888B5}" srcOrd="2" destOrd="0" parTransId="{C38F155C-08DB-4EEB-92F2-F1D68F3294AD}" sibTransId="{ED4F6CAF-625D-4738-B6F1-1EEA11AA2B08}"/>
    <dgm:cxn modelId="{93E033E8-EB62-4AE5-A4EE-F8348B91909A}" type="presOf" srcId="{041D9928-E50F-4B36-87C3-ECBDA319118C}" destId="{59871BF2-C269-4FD6-8190-A93BD9744A81}" srcOrd="0" destOrd="0" presId="urn:microsoft.com/office/officeart/2005/8/layout/chart3"/>
    <dgm:cxn modelId="{BEF116B4-13C9-4F45-A476-D227DFD33C7A}" type="presParOf" srcId="{A337B6E2-338C-479F-B098-868DAF38768A}" destId="{59871BF2-C269-4FD6-8190-A93BD9744A81}" srcOrd="0" destOrd="0" presId="urn:microsoft.com/office/officeart/2005/8/layout/chart3"/>
    <dgm:cxn modelId="{26818CD0-B624-4707-B790-A1C73C8A9296}" type="presParOf" srcId="{A337B6E2-338C-479F-B098-868DAF38768A}" destId="{A79E0EE7-5B53-428C-853E-135DE3E95BDC}" srcOrd="1" destOrd="0" presId="urn:microsoft.com/office/officeart/2005/8/layout/chart3"/>
    <dgm:cxn modelId="{DCBD108E-1FC1-4231-90E0-CF1ADCD19BAF}" type="presParOf" srcId="{A337B6E2-338C-479F-B098-868DAF38768A}" destId="{78CD9E6E-B795-472D-B41E-41B7B7562589}" srcOrd="2" destOrd="0" presId="urn:microsoft.com/office/officeart/2005/8/layout/chart3"/>
    <dgm:cxn modelId="{A61D81E6-AE86-45B7-9309-F18CCD88919F}" type="presParOf" srcId="{A337B6E2-338C-479F-B098-868DAF38768A}" destId="{5FC384A1-511E-413A-8886-291C7135B8BA}" srcOrd="3" destOrd="0" presId="urn:microsoft.com/office/officeart/2005/8/layout/chart3"/>
    <dgm:cxn modelId="{C52B492C-E090-4D02-92C1-EE023170AEB8}" type="presParOf" srcId="{A337B6E2-338C-479F-B098-868DAF38768A}" destId="{D3F018F4-78BB-4625-9CEA-C9800554949F}" srcOrd="4" destOrd="0" presId="urn:microsoft.com/office/officeart/2005/8/layout/chart3"/>
    <dgm:cxn modelId="{8E458251-2C2A-49C6-8098-DB2F6300C15C}" type="presParOf" srcId="{A337B6E2-338C-479F-B098-868DAF38768A}" destId="{D5F7F69F-66F2-4E7A-8B5A-1D7654422340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871BF2-C269-4FD6-8190-A93BD9744A81}">
      <dsp:nvSpPr>
        <dsp:cNvPr id="0" name=""/>
        <dsp:cNvSpPr/>
      </dsp:nvSpPr>
      <dsp:spPr>
        <a:xfrm>
          <a:off x="1390049" y="317631"/>
          <a:ext cx="6420552" cy="3768432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Тешко компримовање супстанци аморфне природе или волуминозне </a:t>
          </a:r>
          <a:endParaRPr lang="en-US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4880843" y="1012997"/>
        <a:ext cx="2178401" cy="1256144"/>
      </dsp:txXfrm>
    </dsp:sp>
    <dsp:sp modelId="{78CD9E6E-B795-472D-B41E-41B7B7562589}">
      <dsp:nvSpPr>
        <dsp:cNvPr id="0" name=""/>
        <dsp:cNvSpPr/>
      </dsp:nvSpPr>
      <dsp:spPr>
        <a:xfrm>
          <a:off x="1030013" y="173620"/>
          <a:ext cx="6859212" cy="4272226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Нестабилност лековите супстанце у току процеса израде</a:t>
          </a:r>
          <a:endParaRPr lang="en-US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2908131" y="2869192"/>
        <a:ext cx="3102977" cy="1322355"/>
      </dsp:txXfrm>
    </dsp:sp>
    <dsp:sp modelId="{D3F018F4-78BB-4625-9CEA-C9800554949F}">
      <dsp:nvSpPr>
        <dsp:cNvPr id="0" name=""/>
        <dsp:cNvSpPr/>
      </dsp:nvSpPr>
      <dsp:spPr>
        <a:xfrm>
          <a:off x="669968" y="278504"/>
          <a:ext cx="7164300" cy="4014991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Отежана формулација високодозираних слаборастворних лековитих супстанци или супстанци које се тешко квасе</a:t>
          </a:r>
          <a:endParaRPr lang="en-US" sz="1300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1437572" y="1067163"/>
        <a:ext cx="2430744" cy="1338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6FBC8-F2BE-46B1-ABBD-45EE71193C46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43773-5CC4-4DA9-BDEF-A969684183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8821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C970E-5B43-4B7E-BAC9-D31DD9DABF5B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916D-26B0-40ED-9425-E0220932472D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ED79-AA9B-4870-B505-2EB16C9E0A7D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9E895-DA6F-4D5D-AE67-9DAFEA7459A5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AB46-074F-41F3-9975-D1E0AC44F1EE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11E4BAA-D1DC-4784-B85A-6FD12B993B72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6023-011B-4BCA-902A-C7580615AA90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C411A-7ECB-4935-91ED-F12CAE254CCC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D9756-E3C8-4034-9FAA-E4A317B857AF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8A8-AAC5-488E-9E00-E4028D757846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F154873-7A2C-40C9-9216-31FCB501426F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C8CC928-C76B-491B-8B34-59DEF79EA5EF}" type="datetime1">
              <a:rPr lang="en-US" smtClean="0"/>
              <a:pPr/>
              <a:t>12/7/2022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2F4A054-C4DA-47BB-AF8E-4C8E4938F1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301208"/>
            <a:ext cx="6400800" cy="1752600"/>
          </a:xfrm>
        </p:spPr>
        <p:txBody>
          <a:bodyPr/>
          <a:lstStyle/>
          <a:p>
            <a:r>
              <a:rPr lang="sr-Cyrl-RS" dirty="0" smtClean="0"/>
              <a:t>проф</a:t>
            </a:r>
            <a:r>
              <a:rPr lang="sr-Latn-RS" dirty="0" smtClean="0"/>
              <a:t>. </a:t>
            </a:r>
            <a:r>
              <a:rPr lang="sr-Cyrl-RS" dirty="0" smtClean="0"/>
              <a:t>др</a:t>
            </a:r>
            <a:r>
              <a:rPr lang="sr-Latn-RS" dirty="0" smtClean="0"/>
              <a:t>. </a:t>
            </a:r>
            <a:r>
              <a:rPr lang="sr-Cyrl-RS" dirty="0" smtClean="0"/>
              <a:t>марина томовић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5010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b="1" dirty="0" smtClean="0"/>
              <a:t>ТАБЛЕТЕ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/>
              <a:t>Помоћне материје; врсте </a:t>
            </a:r>
            <a:r>
              <a:rPr lang="ru-RU" b="1" dirty="0" smtClean="0"/>
              <a:t>таблета</a:t>
            </a:r>
            <a:endParaRPr lang="en-US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067944" cy="3050958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95936" y="0"/>
            <a:ext cx="5148064" cy="305095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</a:rPr>
              <a:t>Таблете - састав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68760"/>
            <a:ext cx="9144000" cy="5400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Таблетну масу чине једна или више лековитих супстанци и помоћних материја као што су: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за допуњавање (пунилац)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за везивање (везиво)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за распадање (дезинтегратор)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за клизање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за подмазивање (лубриканс)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 које модификују понашање препарата у дигестивном тракту (модификатори места и брзине ослобађања лековите супстанце)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квашење (побољшавање растварања)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Антиадхезиви, антиоксиданси, конзерванси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корекцију укуса, мириса и боје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</a:rPr>
              <a:t>Таблете – врсте (</a:t>
            </a:r>
            <a:r>
              <a:rPr lang="en-US" dirty="0" smtClean="0">
                <a:solidFill>
                  <a:schemeClr val="tx1"/>
                </a:solidFill>
              </a:rPr>
              <a:t>Ph. Jug V, Ph. </a:t>
            </a:r>
            <a:r>
              <a:rPr lang="en-US" dirty="0" err="1" smtClean="0">
                <a:solidFill>
                  <a:schemeClr val="tx1"/>
                </a:solidFill>
              </a:rPr>
              <a:t>Eur</a:t>
            </a:r>
            <a:r>
              <a:rPr lang="en-US" dirty="0" smtClean="0">
                <a:solidFill>
                  <a:schemeClr val="tx1"/>
                </a:solidFill>
              </a:rPr>
              <a:t> 9</a:t>
            </a:r>
            <a:r>
              <a:rPr lang="sr-Cyrl-R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12776"/>
            <a:ext cx="9144000" cy="5445224"/>
          </a:xfrm>
        </p:spPr>
        <p:txBody>
          <a:bodyPr>
            <a:normAutofit lnSpcReduction="10000"/>
          </a:bodyPr>
          <a:lstStyle/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Необложене таблете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(Paracetamol </a:t>
            </a:r>
            <a:r>
              <a:rPr lang="en-US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PharmaS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500 mg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беле до скоро беле необложене таблете, облика капсуле са подеоном цртом на једној страни и без ознака са друге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стране).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Обложене таблете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(NYSTATIN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500.000 </a:t>
            </a:r>
            <a:r>
              <a:rPr lang="en-US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i.j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гастроинтестиналне гљивичне инфекције -  гљивице врсте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Кандида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Ефервесцентне таблете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Efferalgan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® , 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шумећа таблете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500 mg</a:t>
            </a: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Растворљиве таблете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израду раствора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Дисперзибилне таблете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израду дисперзија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Ородисперзибилне таблете 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растварају се у устима)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Nimulid</a:t>
            </a:r>
            <a:r>
              <a:rPr lang="en-US" sz="24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-MD, 100 mg,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округла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биконвексна, ароматизована, необложена таблета бледожуте боје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за жвакање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Monkasta</a:t>
            </a:r>
            <a:r>
              <a:rPr lang="en-US" sz="24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 mg 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таблета за жвакање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Антагонист леукотриенских рецептора – блокира леукотриене који изазивају сужавање и отицање у дисајним путевима у плућима. Блокирање активности леукотриена побољшава симптоме астме и помаже у контролисању астме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 algn="just">
              <a:lnSpc>
                <a:spcPct val="9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</a:rPr>
              <a:t>Таблете – </a:t>
            </a:r>
            <a:r>
              <a:rPr lang="sr-Cyrl-RS" dirty="0" smtClean="0">
                <a:solidFill>
                  <a:schemeClr val="tx1"/>
                </a:solidFill>
              </a:rPr>
              <a:t>врсте (</a:t>
            </a:r>
            <a:r>
              <a:rPr lang="en-US" dirty="0" smtClean="0">
                <a:solidFill>
                  <a:schemeClr val="tx1"/>
                </a:solidFill>
              </a:rPr>
              <a:t>Ph. Jug V, Ph. </a:t>
            </a:r>
            <a:r>
              <a:rPr lang="en-US" dirty="0" err="1" smtClean="0">
                <a:solidFill>
                  <a:schemeClr val="tx1"/>
                </a:solidFill>
              </a:rPr>
              <a:t>Eur</a:t>
            </a:r>
            <a:r>
              <a:rPr lang="en-US" dirty="0" smtClean="0">
                <a:solidFill>
                  <a:schemeClr val="tx1"/>
                </a:solidFill>
              </a:rPr>
              <a:t> 9</a:t>
            </a:r>
            <a:r>
              <a:rPr lang="sr-Cyrl-RS" dirty="0" smtClean="0">
                <a:solidFill>
                  <a:schemeClr val="tx1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Гастрорезистентне таблете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Gastrogasac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®, 40mg, 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пантопразол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са модификованим ослобађањем лековите супстанце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Indapres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® SR, 1,5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sr-Latn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400" dirty="0" smtClean="0">
                <a:solidFill>
                  <a:schemeClr val="tx1"/>
                </a:solidFill>
              </a:rPr>
              <a:t>индапамид</a:t>
            </a:r>
            <a:r>
              <a:rPr lang="sr-Latn-RS" sz="2400" dirty="0" smtClean="0">
                <a:solidFill>
                  <a:schemeClr val="tx1"/>
                </a:solidFill>
              </a:rPr>
              <a:t>)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за примену у устима</a:t>
            </a: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Компримоване сублингвалне, букалне, мукоадхезивне таблете, лозенге и пастиле</a:t>
            </a: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Орални лиофилизати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Minirin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Melt, 60 mg </a:t>
            </a:r>
            <a:r>
              <a:rPr lang="sr-Cyrl-R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(дезмопресин)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</a:rPr>
              <a:t>Таблете – </a:t>
            </a:r>
            <a:r>
              <a:rPr lang="sr-Cyrl-RS" dirty="0" smtClean="0">
                <a:solidFill>
                  <a:schemeClr val="tx1"/>
                </a:solidFill>
              </a:rPr>
              <a:t>врсте (</a:t>
            </a:r>
            <a:r>
              <a:rPr lang="en-US" dirty="0" smtClean="0">
                <a:solidFill>
                  <a:schemeClr val="tx1"/>
                </a:solidFill>
              </a:rPr>
              <a:t>Ph. Jug V, Ph. </a:t>
            </a:r>
            <a:r>
              <a:rPr lang="en-US" dirty="0" err="1" smtClean="0">
                <a:solidFill>
                  <a:schemeClr val="tx1"/>
                </a:solidFill>
              </a:rPr>
              <a:t>Eur</a:t>
            </a:r>
            <a:r>
              <a:rPr lang="en-US" dirty="0" smtClean="0">
                <a:solidFill>
                  <a:schemeClr val="tx1"/>
                </a:solidFill>
              </a:rPr>
              <a:t> 9</a:t>
            </a:r>
            <a:r>
              <a:rPr lang="sr-Cyrl-RS" dirty="0" smtClean="0">
                <a:solidFill>
                  <a:schemeClr val="tx1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Vaginalia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Вагиналне таблете (таблете за вагиналне растворе и суспензије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Gynoflor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 , 108 CFU + 0,03 mg,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вагинална таблета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(Lactobacillus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acidophilus,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estriol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Rectalia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ректалне таблете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свом облику су таблете али по месту апликације нису у групи таблета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>
              <a:buNone/>
            </a:pPr>
            <a:endParaRPr lang="sr-Cyrl-RS" dirty="0" smtClean="0"/>
          </a:p>
          <a:p>
            <a:pPr algn="just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Таблете – производња 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51423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Таблете се израђују компресијом одређених количина прашка (честица) или гранулата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Eur. 9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могу се израдити истискивањем (екструзијом), изливање у калупе или сушење смрзавањем (лиофилизација)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производњи таблета мора се обезбедити одређена механичка отпорност како би могле да издрже потресе при руковању без оштећења (мрвљење и круњење)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Механичка отпорност таблета се испитује према прописима за фриабилност необложених таблета и за отпорност таблета на ломљење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Таблете за жвакање се формулишу тако да се лако смрве у ситне делиће при жвакању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производњи, паковању, чувању и дистрибуцији таблета подразумевају се мере да се обезбеди њихова микробиолошка чистоћа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Необложене таблете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8698168" cy="5142312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Могу бити једнослојне или вишеслојне (у зависности од тога да ли се добијају једном компресијом таблетне смеше или се компресија обавља више пута).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Вишеслојне: састоје се од два различита слоја добијена сукцесивном компресијом две различите таблетне смеше. Слојеви могу бити постављени концентрично или паралелно.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Помоћне материје које улазе у састав ових таблета нису такве природе да модификују ослобађање активне супстанце у дигестивним течностима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Одговарају општој дефиницији таблета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прелому, под лупом требало би да имају једнолику текстуру (једнослојне) или слојевиту текстуру (вишеслојне) али без облоге.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758952"/>
          </a:xfrm>
        </p:spPr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Необложене таблете - пример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8748464" cy="504056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Midol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100, 300 mg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Hemofarm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A.D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INN: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acetilsalicilna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kiselina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Помоћне супстанце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Магнезијум-оксид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Кукурузни скроб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Лактоза, монохидрат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Талк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Желатин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Стеаринска киселина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Изглед таблете - Округле, биконвексне таблете, беле до скоро беле боје.</a:t>
            </a:r>
          </a:p>
        </p:txBody>
      </p:sp>
      <p:sp>
        <p:nvSpPr>
          <p:cNvPr id="156674" name="AutoShape 2" descr="MIDOL TABLETE 300MG A20 | Galen Pharm On-l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676" name="AutoShape 4" descr="MIDOL TABLETE 300MG A20 | Galen Pharm On-l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682" name="AutoShape 10" descr="MIDOL 100mg TABLETE | Apoteka Onl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6684" name="Picture 12" descr="MIDOL 100mg TABLE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988840"/>
            <a:ext cx="3834482" cy="3834483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Обложене таблете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8964488" cy="5070304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Обложене превлаком коју чини један или више слојева смеше различитих супстанци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Смеше за облагање могу да садрже: природне или синтетске смоле, гуме, желатину, индиферентна и нерастворна средства за допуњавање, шећере, пластификаторе, полиоле, воскове и дозвољене боје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Понекад у смешу за облагање могу да се додају коригенси или сама активна супстанца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Смеша за облагање се може наносити у виду раствора или суспензија на такав начин да долази до брзог испаравања растварача и сушења облоге на таблети. </a:t>
            </a:r>
          </a:p>
          <a:p>
            <a:pPr algn="just">
              <a:lnSpc>
                <a:spcPct val="90000"/>
              </a:lnSpc>
            </a:pPr>
            <a:endParaRPr lang="ru-RU" sz="2800" dirty="0" err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Обложене таблете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Ако је облога врло танак слој полимера то су ФИЛМ таблете.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прелому под лупом, требало би да се види језгро око кога се налази један или више континуираних слојева.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Обложене таблете су глатке површине, често обојене и полиране. </a:t>
            </a:r>
          </a:p>
          <a:p>
            <a:pPr algn="just">
              <a:lnSpc>
                <a:spcPct val="90000"/>
              </a:lnSpc>
            </a:pPr>
            <a:endParaRPr lang="ru-RU" sz="2400" dirty="0" err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Ibuprofen - Wikiw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602" y="3501008"/>
            <a:ext cx="4996526" cy="2808312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Обложене </a:t>
            </a: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Milgamma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® 100 100mg+100mg </a:t>
            </a: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обложена таблета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574" y="1088136"/>
            <a:ext cx="4619625" cy="4681728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 супстанце -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бенфотиамин и пиридоксин.</a:t>
            </a:r>
            <a:r>
              <a:rPr lang="sr-Cyrl-R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r-Cyrl-R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Остали састојци:</a:t>
            </a:r>
          </a:p>
          <a:p>
            <a:r>
              <a:rPr lang="sr-Cyrl-R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Језгро: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колоидни, безводни силицијум-диоксид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микрокристална целулоза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кроскармелоза-натријум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повидон К 30</a:t>
            </a: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алк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парцијални глицериди дугог ланца</a:t>
            </a:r>
          </a:p>
          <a:p>
            <a:r>
              <a:rPr lang="sr-Cyrl-R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Беле обложене таблете са глатком површином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52257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Облога/филм: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Шелак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Сахароза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калцијум-карбонат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арапска гума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кукурузни скроб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титан-диоксид (Е171)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макрогол 6000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глицерол 85%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полисорбат 80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монтангликол восак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алк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силицијум- диоксид, колоидни, безводни</a:t>
            </a:r>
          </a:p>
          <a:p>
            <a:pPr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повидон К 30.</a:t>
            </a:r>
          </a:p>
          <a:p>
            <a:endParaRPr lang="en-US" dirty="0"/>
          </a:p>
        </p:txBody>
      </p:sp>
      <p:sp>
        <p:nvSpPr>
          <p:cNvPr id="160770" name="AutoShape 2" descr="MILGAMMA 100 TABLETE | Apoteka Onl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772" name="AutoShape 4" descr="MILGAMMA 100 TABLETE | Apoteka Onl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0774" name="Picture 6" descr="MILGAMMA 100 TABLE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5992" y="2132856"/>
            <a:ext cx="1440160" cy="144016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2128"/>
          </a:xfrm>
        </p:spPr>
        <p:txBody>
          <a:bodyPr>
            <a:normAutofit/>
          </a:bodyPr>
          <a:lstStyle/>
          <a:p>
            <a:r>
              <a:rPr lang="sr-Cyrl-R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Таблете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(COMPRESSI)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964488" cy="52578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sr-Latn-CS" b="1" u="sng" dirty="0">
                <a:latin typeface="Times New Roman" pitchFamily="18" charset="0"/>
                <a:cs typeface="Times New Roman" pitchFamily="18" charset="0"/>
              </a:rPr>
              <a:t>Ph.Jug.V: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чврсти дозирани облици који садрже једну или више лековитих супстанци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Добијају се компресијом прашка или гранулата који се састоји од активне компоненте и помоћних материја (таблетна смеша)</a:t>
            </a:r>
          </a:p>
          <a:p>
            <a:pPr algn="just">
              <a:lnSpc>
                <a:spcPct val="80000"/>
              </a:lnSpc>
            </a:pPr>
            <a:endParaRPr lang="sr-Latn-CS" b="1" u="sng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sr-Latn-CS" b="1" u="sng" dirty="0">
                <a:latin typeface="Times New Roman" pitchFamily="18" charset="0"/>
                <a:cs typeface="Times New Roman" pitchFamily="18" charset="0"/>
              </a:rPr>
              <a:t>Ph. Eur. 9: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Други поступци израде: екструзија, обликовање у калупима, сушење замрзавањем (лиофилизација)</a:t>
            </a:r>
          </a:p>
          <a:p>
            <a:pPr algn="just">
              <a:lnSpc>
                <a:spcPct val="8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Најчешће су цилиндричног облика, али могу бити равне, мање или више конвексне, са утиснутим жљебом или знаком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Ефервесцентне таблете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68760"/>
            <a:ext cx="8892480" cy="54006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Необложене таблете, које обично садрже киселу супстанцу и карбонате или хидрогенкарбонате, који у присуству воде брзо реагују и ослобађају угљен-диоксид.</a:t>
            </a:r>
          </a:p>
          <a:p>
            <a:pPr algn="just"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 употребе се растварају или диспергују у води.</a:t>
            </a:r>
          </a:p>
          <a:p>
            <a:pPr algn="just"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Све помоћне материје које се користе у изради морају бити растворне у води.</a:t>
            </a:r>
          </a:p>
          <a:p>
            <a:pPr algn="just"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44386" name="Picture 2" descr="kamagra sumece table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17032"/>
            <a:ext cx="4400551" cy="2704505"/>
          </a:xfrm>
          <a:prstGeom prst="rect">
            <a:avLst/>
          </a:prstGeom>
          <a:noFill/>
        </p:spPr>
      </p:pic>
      <p:pic>
        <p:nvPicPr>
          <p:cNvPr id="144388" name="Picture 4" descr="Dabogda se raspao/la , kao šumeća tableta | Faceboo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501008"/>
            <a:ext cx="3312368" cy="2952328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Ефервесцентне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Aspirin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plus C, 400 mg + 240 mg,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шумећа таблета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 супстанца – ацетилсалицилна киселина, аскорбинска киселина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Помоћне супстанце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натријум-дихидрогенцитрат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натријум-хидрогенкарбонат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лимунска киселина безводна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натријумкарбонат безводни. </a:t>
            </a:r>
          </a:p>
        </p:txBody>
      </p:sp>
      <p:pic>
        <p:nvPicPr>
          <p:cNvPr id="164866" name="Picture 2" descr="https://cdn1.apopixx.de/500/web_schraeg/01406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149080"/>
            <a:ext cx="2016224" cy="2016224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Растворљиве таблете (таблете за израду раствора)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527048"/>
            <a:ext cx="8712968" cy="457200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Могу бити НЕОБЛОЖЕНЕ или ФИЛМ таблете.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Пре употребе се растварају у води.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Раствор може бити слабо опалесцентан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Опалесценција може да настаје од супстанци које се додају ради лакшег компримовања.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ИСПИТИВАЊА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Распадљивост. Растворљиве таблете треба да се распадну за 3 мин. Испитују се према општем пропису за испитивање распадљивости таблета и капсула, испитивање се изводи у води чија је температура 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15-25 ºC.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Растворљиве таблете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b-NO" sz="2400" dirty="0">
                <a:latin typeface="Times New Roman" pitchFamily="18" charset="0"/>
                <a:cs typeface="Times New Roman" pitchFamily="18" charset="0"/>
              </a:rPr>
              <a:t>Soluble </a:t>
            </a:r>
            <a:r>
              <a:rPr lang="nb-NO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Prednisolone 5 mg Tablets</a:t>
            </a:r>
          </a:p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Активна супстанца –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преднизолон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Помоћне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материје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Повидон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Натријум цитрат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Натријум бикарбонат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Натријум бензоат (Е211)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Еритрозин (Е127)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Натријум сахарин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Мале ружичасте растворљиве таблете</a:t>
            </a:r>
          </a:p>
        </p:txBody>
      </p:sp>
      <p:pic>
        <p:nvPicPr>
          <p:cNvPr id="92162" name="Picture 2" descr="Prednisolone 5mg soluble tablets. missa966.p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628800"/>
            <a:ext cx="2619375" cy="2333626"/>
          </a:xfrm>
          <a:prstGeom prst="rect">
            <a:avLst/>
          </a:prstGeom>
          <a:noFill/>
        </p:spPr>
      </p:pic>
      <p:pic>
        <p:nvPicPr>
          <p:cNvPr id="92164" name="Picture 4" descr="PredniSONE Tablets, USP Revised: October 2015 Rx 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999540"/>
            <a:ext cx="3240360" cy="2062394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Дисперзибилне таблете (таблете за израду дисперзија)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783960" cy="558924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Могу бити НЕОБЛОЖЕНЕ или ФИЛМ таблете.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 употребе се диспергују у води и дају хомогену дисперзију (суспензију).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Распадљивост. Дисперзибилне таблете треба да се распадну за 3 мин. Испитују се према општем пропису за распадљивост таблета и капсула. Испитивање се изводи у води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15-25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ºC.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 уситњености дисперзије.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Две таблете у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100ml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воде се мешају док се не диспрегују. Добијена  дисперзија мора да прође сито величине отвора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710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µm.</a:t>
            </a:r>
          </a:p>
          <a:p>
            <a:pPr algn="ctr">
              <a:buNone/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Ородисперзибилне таблете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1890" y="1510098"/>
            <a:ext cx="8784976" cy="45720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Необложене таблете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намењене за примену у устима где се брзо распадају под утицајем саливе пре него што се прогутају</a:t>
            </a:r>
          </a:p>
          <a:p>
            <a:pPr marL="0" indent="0" algn="ctr">
              <a:buNone/>
            </a:pPr>
            <a:r>
              <a:rPr lang="sr-Cyrl-R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Предности 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 примену ородисперзибилних таблета (ОДТ) није потребна вода</a:t>
            </a: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Дозна форма садржи активну компоненту која се брзо ослобађа дезинеграцијом таблете (пар секунди) након стављања на језик</a:t>
            </a: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пацијената који не могу да гутају или имају мучнине при гутању</a:t>
            </a: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Тачно дозирање у поређењу са течностима</a:t>
            </a: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Брз терапијски ефекат</a:t>
            </a: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Са индустријског аспекта лакше за производњу а бољи ефекат </a:t>
            </a: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Брза апсорпција лека у устима, фаринксу и ларинксу (заобилази се дигестивни тракт)</a:t>
            </a:r>
          </a:p>
          <a:p>
            <a:pPr algn="just"/>
            <a:endParaRPr lang="sr-Cyrl-R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25954" name="Picture 2" descr="Rizatriptan Orodispersible 10mg Tablets Online | Simple Online Pharmac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5373216"/>
            <a:ext cx="2040969" cy="1700808"/>
          </a:xfrm>
          <a:prstGeom prst="rect">
            <a:avLst/>
          </a:prstGeom>
          <a:noFill/>
        </p:spPr>
      </p:pic>
      <p:pic>
        <p:nvPicPr>
          <p:cNvPr id="125956" name="Picture 4" descr="Buy Lansoprazole Orodispersible Acid Reflux Tablets Onl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5489848"/>
            <a:ext cx="1368152" cy="1368152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Ородисперзибилне таблете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784976" cy="55892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sr-Cyrl-RS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Недостаци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Лекови који се апсорбују на специфичним местима не могу се дати у овој форми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ОДТ су изразито крхке и мање тврдоће од конвенционалних таблета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Хигроскопне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Маскирање укуса – неопходно јер се таблете распадају у устима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ОДТ треба би да има следеће карактеристике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Брза и лака производња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Поједностављивање процеса производње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Коришћење што мањег броја помоћних материја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Ексципијенси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 су јефтини и лако доступни</a:t>
            </a:r>
          </a:p>
          <a:p>
            <a:pPr algn="ctr">
              <a:buNone/>
            </a:pPr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Методе маскирања укуса</a:t>
            </a: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Комплексирање и адсорпција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формирање комплекса са дериватима циклодекстрина или другим молекулама, формирање чврстих дисперзионих система и комплексирање са јонским измењивачким смолама</a:t>
            </a:r>
          </a:p>
          <a:p>
            <a:pPr algn="just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sr-Cyrl-RS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Ородисперзибилне </a:t>
            </a:r>
            <a:r>
              <a:rPr lang="sr-Cyrl-R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Методе маскирања укуса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4320480" cy="521432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Cyrl-R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Хемијски приступи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формирање пролека, облагањем честице активне супстанце са инертним материјалима и дисперзно облагање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Формирање баријера – коришћењем емулзија, липозома или микрокапсула и микросфера</a:t>
            </a:r>
          </a:p>
          <a:p>
            <a:pPr marL="0" indent="0" algn="just">
              <a:buNone/>
            </a:pPr>
            <a:r>
              <a:rPr lang="sr-Cyrl-R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Помоћне материје</a:t>
            </a:r>
            <a:endParaRPr lang="en-US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Морају да се брзо дезинтегрушу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Њихове карактеристике - не смеју утицати на жељени начин ослобађања лековите супстанце из система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 смеју да утичу на ефикасност и органолептичке карактеристике препарата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 одабиру везивног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мора се водити рачуна о крајњем интегритету и стабилности производа </a:t>
            </a:r>
          </a:p>
        </p:txBody>
      </p:sp>
      <p:pic>
        <p:nvPicPr>
          <p:cNvPr id="123906" name="Picture 2" descr="Diagram showing the administration of orodispersible tablets and the... |  Download Scientific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4283968" cy="4464496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Ородисперзибилне таблете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Помоћне материје</a:t>
            </a:r>
            <a:endParaRPr lang="en-U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Дезинтегратори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кросповидон, микрокристална целулоза, натријум скроб гликолат, натријум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карбокси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метил целулоза ...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Лубриканси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Заслађивачи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Ароме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Пуниоци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Површински активне материје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Распадљивост – треба да се распадну за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мин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n-US"/>
          </a:p>
        </p:txBody>
      </p:sp>
      <p:pic>
        <p:nvPicPr>
          <p:cNvPr id="5" name="Picture 2" descr="ORODISPERSIBLE TABLETS: A COMPREHENSIVE REVIEW | Semantic Schol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6350" y="1412776"/>
            <a:ext cx="4907650" cy="5157192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Ородисперзибилне </a:t>
            </a:r>
            <a:r>
              <a:rPr lang="sr-Cyrl-R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Amoxicilline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Comprimes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Dispersibles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 250 Mg</a:t>
            </a:r>
          </a:p>
          <a:p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Активна супстанца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– амоксицилин </a:t>
            </a:r>
          </a:p>
          <a:p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Помоћне материје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Кросповидон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Аспартам (Е951)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Арома менте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Магнезијум стеарат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126978" name="AutoShape 2" descr="Amoxicilline Comprimes Dispersibles A 250 Mg, Packaging Type: Bo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80" name="AutoShape 4" descr="Amoxicilline Comprimes Dispersibles A 250 Mg, Packaging Type: Bo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6984" name="Picture 8" descr="Amoxycillin 250 MG Dispersible Tablets, ऐमोक्सीसिलिन टैबलेट - Apostle  Remedies, Vadodara | ID: 125175793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573016"/>
            <a:ext cx="3946961" cy="2952328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Чувају се у добро затвореној амбалажи, заштићене од спољашњих утицаја.</a:t>
            </a:r>
          </a:p>
          <a:p>
            <a:pPr algn="just">
              <a:lnSpc>
                <a:spcPct val="80000"/>
              </a:lnSpc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Више од половине свих фармацеутских производа су за оралну употребу - таблете или капсуле!</a:t>
            </a:r>
          </a:p>
          <a:p>
            <a:pPr algn="just">
              <a:lnSpc>
                <a:spcPct val="80000"/>
              </a:lnSpc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Таблете могу да се прогутају целе, после жвакања, могу пре гутања да буду растворене или дисперговане у води</a:t>
            </a:r>
          </a:p>
          <a:p>
            <a:pPr algn="just">
              <a:lnSpc>
                <a:spcPct val="80000"/>
              </a:lnSpc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Неке таблете се не гутају већ се задржавју у устима где се постепено топе и ослобађају активну супстанцу</a:t>
            </a:r>
          </a:p>
        </p:txBody>
      </p:sp>
      <p:sp>
        <p:nvSpPr>
          <p:cNvPr id="4" name="Rectangle 3"/>
          <p:cNvSpPr/>
          <p:nvPr/>
        </p:nvSpPr>
        <p:spPr>
          <a:xfrm>
            <a:off x="899592" y="476672"/>
            <a:ext cx="7344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Таблете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(COMPRESSI)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Гастрорезистентне таблете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8328" y="1527048"/>
            <a:ext cx="8805672" cy="533095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Таблете са модификованим ослобађањем лековите супстанце.</a:t>
            </a:r>
          </a:p>
          <a:p>
            <a:pPr>
              <a:lnSpc>
                <a:spcPct val="8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Отпорне на деловање желудачног сока.</a:t>
            </a:r>
          </a:p>
          <a:p>
            <a:pPr>
              <a:lnSpc>
                <a:spcPct val="8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Активну супстанцу/е ослобађају тек у интестиналној течности.</a:t>
            </a:r>
          </a:p>
          <a:p>
            <a:pPr>
              <a:lnSpc>
                <a:spcPct val="8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Израђују се облагањем таблете гастрорезистентном, односно ентеросолвентном превлаком или компримовањем гранулата претходно обложеног гастрорезистентном превлаком.</a:t>
            </a:r>
          </a:p>
          <a:p>
            <a:pPr>
              <a:lnSpc>
                <a:spcPct val="8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Одговарају општој дефиницији обложених таблета.</a:t>
            </a:r>
          </a:p>
          <a:p>
            <a:pPr>
              <a:lnSpc>
                <a:spcPct val="8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Одложено ослобађање због гастро-резистентне облоге од полимера (нпр. целулоза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ацетат)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Гастрорезистентне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primer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9144000" cy="5517232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Nexium Control 20 mg gastro-resistant tablets</a:t>
            </a:r>
          </a:p>
          <a:p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Активна супстанца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есомепразол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Помоћне материје</a:t>
            </a: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Glycerol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monostearate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Hydroxypropylcellulose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Hypromellose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Reddish-brown iron oxide (E-172), Yellow iron oxide (E-172)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Magnesium stearate</a:t>
            </a:r>
          </a:p>
          <a:p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Methacrylic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acid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ethylacrylate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copolymer (1:1) 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Cellulose microcrystalline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Synthetic Paraffin,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Macrogol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6000,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Polysorbate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80,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Crospovidone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(Type A), Sodium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stearyl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fumarate, Sugar spheres (sucrose and maize starch), Talc, Titanium dioxide (E-171),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Triethyl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citrate</a:t>
            </a:r>
          </a:p>
          <a:p>
            <a:pPr>
              <a:buFont typeface="Wingdings" pitchFamily="2" charset="2"/>
              <a:buChar char="ü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2" name="Picture 2" descr="Nexium Control® - shop-pharmacie.f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268760"/>
            <a:ext cx="2952328" cy="22611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са модификованим ослобађањем лековите супстанце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>
            <a:normAutofit/>
          </a:bodyPr>
          <a:lstStyle/>
          <a:p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Могу бити НЕОБЛОЖЕНЕ или ОБЛОЖЕНЕ таблете.</a:t>
            </a:r>
          </a:p>
          <a:p>
            <a:endParaRPr lang="ru-RU" sz="2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Израђују се уз додатак специјалних помоћних материја или посебним технолошким поступком, при чему се модификује брзина, место или време ослобађања активне супстанце/и.</a:t>
            </a:r>
          </a:p>
          <a:p>
            <a:endParaRPr lang="ru-RU" sz="2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Посебном методом се испитује да ли се ослобађање активне супстанце дешава на прописан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 модификованим ослобађањем лековите супстанце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Представљају велику групу која укључује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Препарате са ПРОДУЖЕНИМ ослобађањем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prolenged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release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успорено, продужено ослобађање л.с. кроз ГИТ,</a:t>
            </a:r>
          </a:p>
          <a:p>
            <a:pPr algn="just"/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Препарати са ОДЛОЖЕНИМ ослобађањем 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delayed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releas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), одложено ослобађање л.с. у одређеном делу црева /гастрорезистентни препарати/</a:t>
            </a:r>
          </a:p>
          <a:p>
            <a:pPr algn="just"/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Препарати са ПОНОВЉЕНИМ ослобађањем /енгл.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pulsatile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release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за примену у устима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8964488" cy="521432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 су НЕОБЛОЖЕНЕ таблете.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Формулисане са циљем да произведу споро ослобађање и локални ефекат лековите супстанце у устима, или да се лековита супстанца ослободи и ресорбује са одређеног места слузокоже уста и постигне системски ефекат.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Посебном методом се испитује ослобађање активне супстанце, али не за лозенге и таблете за жвакање.</a:t>
            </a:r>
          </a:p>
          <a:p>
            <a:pPr algn="just">
              <a:lnSpc>
                <a:spcPct val="8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Врсте таблета за примену 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уста: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Компримоване лозенге (таблете за сисање, ориблете) – локално деловање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Сублингвалне таблете (лингвалете) – апликација испод језика, ресорпција, брз ефекат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Букалне таблете – апликација на букалну слузницу – ресорпција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Мукоадхезивне таблете – пријањају на букалну слузницу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Таблете за жвакање – жваћу се у устима а потом гутају (антациди – уситњавање таблете у устима)</a:t>
            </a:r>
          </a:p>
          <a:p>
            <a:pPr algn="just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8" descr="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0"/>
            <a:ext cx="15906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Лозенге и </a:t>
            </a:r>
            <a:r>
              <a:rPr lang="sr-Cyrl-R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пастиле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51423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Чврсти једнодозни препарати намењени за сисање у циљу постизања обично локалног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ефекта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усној шупљини или грлу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Обојене и слатке, а треба да се растворе или распадну у устима полако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 имају пријатан укус, манитол, сорбитол, лековита супстанца, антисептици, локални анестетици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Имају високу механичку отпорност и не садрже средства за распадање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Лозенге су чврсти препарати израђени обликовањем у калупима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Пастиле су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меки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флексибилни препарати израђени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 смеше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природних и синтетских полимера или гума и заслађивача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Орални лиофилизати су чврсти препарати намењени за примену у устима или да пре примене  буду дисперговани или растворени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Испитивање распадљивости – морају се распасти за 3 мин 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200 ml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воде 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25 ºC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Орални лиофилизат - пример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467697"/>
            <a:ext cx="8856984" cy="5273671"/>
          </a:xfrm>
        </p:spPr>
        <p:txBody>
          <a:bodyPr/>
          <a:lstStyle/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DesmoMelt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120 micrograms oral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lyophilizate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 супстанца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dezmopresin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acetat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Помоћне супстанце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Манитол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Анхидрована лимунска киселина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за жвакање</a:t>
            </a:r>
            <a:endParaRPr lang="en-US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Таблете за примену у устима, намењене да буду сажвакане пре гутања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Погодне за особе које тешко гутају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Лаке за примену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Брзо се распадају па је могуће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пости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ћи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брзо ослобађање лековите супстанце након гутања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Примери – антациди, антибиотици, антиинфламаторни препарати</a:t>
            </a:r>
          </a:p>
        </p:txBody>
      </p:sp>
      <p:pic>
        <p:nvPicPr>
          <p:cNvPr id="130050" name="Picture 2" descr="GASTROGUARD TABLETE ZA ŽVAKANJE A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265712"/>
            <a:ext cx="4608512" cy="2592288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за </a:t>
            </a:r>
            <a:r>
              <a:rPr lang="sr-Cyrl-R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жвакање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Rupurut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 , 500 mg </a:t>
            </a:r>
          </a:p>
          <a:p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 супстанца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хидроталцит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Помоћне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Манитол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Кукурузни скроб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магнезијум-стеарат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сахарин-натријум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арома банане, арома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пеперминт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37218" name="Picture 2" descr="RUPURUT | Apoteka Onl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4407" y="2780928"/>
            <a:ext cx="3811183" cy="2538835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Помоћне материје -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ексципијенси</a:t>
            </a:r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527048"/>
            <a:ext cx="8712968" cy="514231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dirty="0"/>
              <a:t>Према Америчкој фармакопеји ексципијенси </a:t>
            </a:r>
            <a:r>
              <a:rPr lang="ru-RU" sz="2400" dirty="0" smtClean="0"/>
              <a:t>су </a:t>
            </a:r>
            <a:r>
              <a:rPr lang="ru-RU" sz="2400" dirty="0"/>
              <a:t>супстанце, које нису активне, чија је безбедност адекватно процењена и које улазе у састав лекова/лековитих производа, са циљем да: </a:t>
            </a:r>
          </a:p>
          <a:p>
            <a:pPr algn="just"/>
            <a:r>
              <a:rPr lang="ru-RU" sz="2400" dirty="0"/>
              <a:t>помогну/олакшају извођење појединих фаза у процесу производње лека</a:t>
            </a:r>
          </a:p>
          <a:p>
            <a:pPr algn="just"/>
            <a:r>
              <a:rPr lang="ru-RU" sz="2400" dirty="0"/>
              <a:t>пруже заштиту, појачају стабилност, биолошку расположивост и прихватљивост лека за пацијента</a:t>
            </a:r>
          </a:p>
          <a:p>
            <a:pPr algn="just"/>
            <a:r>
              <a:rPr lang="ru-RU" sz="2400" dirty="0"/>
              <a:t>помогну у идентификацији лека</a:t>
            </a:r>
          </a:p>
          <a:p>
            <a:pPr algn="just"/>
            <a:r>
              <a:rPr lang="ru-RU" sz="2400" dirty="0"/>
              <a:t>побољшају било коју карактеристику лека која се односи на његову безбедност, ефикасност или примену/испоруку, током чувања или употребе</a:t>
            </a:r>
          </a:p>
          <a:p>
            <a:pPr algn="just"/>
            <a:r>
              <a:rPr lang="ru-RU" sz="2400" dirty="0"/>
              <a:t>Европска фармакопеја - Ексципијенс је сваки конституент лековитог/медицинског производа који није активна супстанца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3611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8680"/>
            <a:ext cx="8534400" cy="438872"/>
          </a:xfrm>
        </p:spPr>
        <p:txBody>
          <a:bodyPr>
            <a:normAutofit fontScale="90000"/>
          </a:bodyPr>
          <a:lstStyle/>
          <a:p>
            <a:r>
              <a:rPr lang="ru-RU" sz="3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Предности таблета као лековитог облика: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24136"/>
            <a:ext cx="9144000" cy="5661248"/>
          </a:xfrm>
        </p:spPr>
        <p:txBody>
          <a:bodyPr>
            <a:normAutofit fontScale="92500"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Стабилне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су - постиже се најбоља хемијска, физичка и микробиолошка стабилност лековите супстанце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Прецизно дозирање, најмање варирање у садржају лековите супстанце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Лаке су, компактне, 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Лако се гутају (орални пут, сем у изузетним случајевима)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Идентификација производа је једноставна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Транспортовање и паковање је најједноставније и најјефтиније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Место или дужина деловања лека могу бити “програмирани” контролисани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Погодне за индустријску производњу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Погодне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пацијентима за руковање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Најнижа цена</a:t>
            </a:r>
          </a:p>
          <a:p>
            <a:endParaRPr lang="ru-RU" sz="2600" dirty="0" err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Помоћне материје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964488" cy="525658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допуњавање (ПУНИОЦИ)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везивање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клизање, антиадхезиви,и лубриканси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распадање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Адсорпциона средства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задржавање влаге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Антистатика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корекцију укуса и мириса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бојење таблета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облагање таблета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побољшање растворљивости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успоравање растворљивости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квашење</a:t>
            </a: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модификацију брзине растварања</a:t>
            </a:r>
          </a:p>
          <a:p>
            <a:pPr>
              <a:lnSpc>
                <a:spcPct val="90000"/>
              </a:lnSpc>
            </a:pPr>
            <a:endParaRPr lang="ru-RU" dirty="0" err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344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допуњавање - лактоза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Најчешће коришћено средство за допуњавање у саставу таблета – добија се као споредни производ при производњи сира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Лако се раствара у води, пријатног укуса, није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хигроскопна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хемијски релативно инертна, добро компресибилна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Кристални облик – хидрат (α-лактоза монохидрат) или анхидрована (β лактоза)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Аморфни облик</a:t>
            </a:r>
          </a:p>
        </p:txBody>
      </p:sp>
      <p:pic>
        <p:nvPicPr>
          <p:cNvPr id="1026" name="Picture 2" descr="Laktoza | Tehnologija hra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9585" y="4077072"/>
            <a:ext cx="4752528" cy="2206531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2055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допуњавање - лактоза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4248472" cy="49685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 зависности од услова кристализације и уситњавања може се постићи различита величина честица 50-400 µм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Лактоза добијена процесом сушења распршивањем из раствора показује бољу растворљивост и бољу компресибилност па се може користити као средство за допуњавање у поступку израде таблета директном компресијом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Хигроскопна је и физички нестабилна (прелази у кристални облик -хидрат)</a:t>
            </a:r>
          </a:p>
        </p:txBody>
      </p:sp>
      <p:pic>
        <p:nvPicPr>
          <p:cNvPr id="36866" name="Picture 2" descr="Lactose in Pharmaceutical Applicat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00808"/>
            <a:ext cx="4402460" cy="4176464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07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допуњавање - лактоза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50703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Анхидрована лактоза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(Mr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342.30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Поред тога што се користи као средство за допуњавање код таблета (директна компресија) користи се и као носач за суви прах код инхалационих препарата, у изради капсула, код парентералних препарата и свуда где је потребно сачувати лековиту супстанцу од влаге (лиофилизирани производи)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Беле кристалне честице или прах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Безводна лактоза представља смешу 70-80% β-лактозе и 20-30% α-лактозе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Чува се на хладном и сувом месту – на влажним и топлим местима развија се смеђа боја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Интолеранција на лактозу се јавља услед недостатка ензима лактазе али је интолеранција повезана са уносом количина које су много веће него оне које се налазе у чврстим дозама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385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допуњавање - лактоза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514231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Лактоза монохидрат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(Mr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360.31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Употреба као и код анхидроване лактозе осим код лиофилизираних производа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Комерцијално су доступне различите врсте лактоза – разликују се по физичким својствима као што су различита величина честица и карактеристике протока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чврстом стању лактоза се јавља у различитим изомерним облицима, а који облик ће да доминира зависи од услова кристализације и сушења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Беле кристалне честице или прах, без мириса, благо слатког укуса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Чување исто као и код анхидроване лактозе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Маиллардова реакција – реакција шећера са супстанцама које садрже примарну амино групу (промена боје браон, жуто-смеђа боја)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872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допуњавање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8892480" cy="5330952"/>
          </a:xfrm>
        </p:spPr>
        <p:txBody>
          <a:bodyPr>
            <a:normAutofit fontScale="92500"/>
          </a:bodyPr>
          <a:lstStyle/>
          <a:p>
            <a:pPr algn="just"/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Глукоза</a:t>
            </a:r>
            <a:r>
              <a:rPr lang="sr-Latn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сахароза</a:t>
            </a:r>
            <a:r>
              <a:rPr lang="sr-Latn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сорбитол</a:t>
            </a:r>
            <a:r>
              <a:rPr lang="sr-Latn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манитол</a:t>
            </a:r>
            <a:r>
              <a:rPr lang="sr-Latn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 због свог пријатног укуса погодни за израду таблета за примену у устима као и таблета за жвакање</a:t>
            </a:r>
          </a:p>
          <a:p>
            <a:pPr algn="ctr">
              <a:buNone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Сахароза</a:t>
            </a:r>
            <a:r>
              <a:rPr lang="sr-Latn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342.30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 употребљава и као везивно средство за влажну гранулацију и за облагање таблета (дражеје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аслађивач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средство за суспендовање, средство за повећање вискозности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Таблете које садрже велике количине сахарозе се могу стврднути и када за то дође тренутак слабо распадати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Сахарозни сирупи у концентрацији од 50% и 67% се користе као средства за облагање таблета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Сахароза је шећер који се добија из шећерне трске, шећерне репе итд.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Безбојни кристали или бели кристални прашак, без мириса, слабог укуса</a:t>
            </a:r>
          </a:p>
          <a:p>
            <a:pPr algn="just"/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0120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допуњавање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514231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Сорбитол </a:t>
            </a:r>
            <a:r>
              <a:rPr lang="sr-Latn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Mr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182.17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Хумектанс, пластификатор, средство за стабилизацију, заслађивач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користи се као средство за разблаживање у влажној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гранулацији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директној компресији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Код таблета за жвакање због слатког укуса и пријатног осећаја хлађења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Као пластификатор се користи код капсула и у таблетама у формулацији филма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течним формулацијама користи се као стабилизатор лека (витамини, антацидне суспензије)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Може да делује и као осмотски лаксатив (терапијско деловање)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Стабилан и компатибилан са већином помоћних материја</a:t>
            </a:r>
          </a:p>
          <a:p>
            <a:pPr algn="just"/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5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допуњавање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50703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R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Манитол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 (Mr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182.17</a:t>
            </a:r>
            <a:r>
              <a:rPr lang="sr-Latn-R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R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пружа осећај хлађења јер показује ендотермно растварање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Растварач, заслађивач, пластификатор, терапијско средство, средство за изотонизацију, средство за разређивање таблетне масе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Није хигроскопан, гранулати који садрже манитол се лако суше, користи се као помоћна супстанца у формулацијама таблета за жвакање и таблета са продуженим ослобађањем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Бели кристални прах, слаткастог укуса који хлади, показује полиморфизам</a:t>
            </a:r>
          </a:p>
          <a:p>
            <a:pPr algn="just"/>
            <a:endParaRPr lang="sr-Latn-R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Mannitol - Wikip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836712"/>
            <a:ext cx="2095500" cy="838201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168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допуњавање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514231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sr-Cyrl-R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Скроб </a:t>
            </a:r>
            <a:endParaRPr lang="sr-Latn-R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Дезинтегратор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капсула и таблета, користи се код директне компресије. Уобичајена концентрација је 2% али може да се користи и до 8%.  До распадања долази услед брзог упијања воде и брзог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бубрења.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Многи лубриканси утичу на дезинтеграторе, изузетак је скроб код кога није уочена смањена ефикасност услед присуства лубриканата. Повећање притиска компресије такође нема утицаја на ефикасност скроба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Средство за допуњавање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директно компресибилни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Скроб је бео хигроскопан прах изграђен од гранула неправилног јајастог или крушколиког облика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Велика моћ бубрења (300 пута више воде прими од своје масе)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Чува се у добро затвореним посудама.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Инко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патибилан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 аскорбинском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киселином.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"/>
            <a:ext cx="2808535" cy="198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277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допуњавање </a:t>
            </a:r>
            <a:r>
              <a:rPr lang="sr-Latn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деривати целулозе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503920" cy="4572000"/>
          </a:xfrm>
        </p:spPr>
        <p:txBody>
          <a:bodyPr>
            <a:norm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Целулоза и њени деривати представљају веома честе помоћне материје у изради таблета као средства за допуњавање, везивање и уједно и средства за распадање, средства за облагање и за постизање успореног ослобађања активне супстанце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Мултифункционална помоћна материја 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Биокомпатабилна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Хемијски инертна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Показује добре фармацеутско – технолошке карактеристике</a:t>
            </a:r>
          </a:p>
        </p:txBody>
      </p:sp>
      <p:pic>
        <p:nvPicPr>
          <p:cNvPr id="37890" name="Picture 2" descr="Polisaharidi - skrob i celuloza | Shtreb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400549"/>
            <a:ext cx="7200900" cy="2457451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409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Недостаци таблета као лековитог облика: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2764734837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84347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еривати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целулозе</a:t>
            </a:r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8964488" cy="50703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Спрашена микрофина целулоза</a:t>
            </a:r>
            <a:endParaRPr lang="sr-Latn-R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Микрокристална целулоза</a:t>
            </a:r>
            <a:endParaRPr lang="sr-Latn-R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Пречишћена,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делимично деполимеризована целулоза, честице садрже кристални и аморфни део у зависности од распореда полимерних ланаца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Добија се из спрашене или сирове (необрађене) целулозе загревањем са минералним киселинама (хидролиза) и непосредно након тога механичком деградацијом агрегата целулозе а затим се суши распршивањем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Микрокристална целулоза различите величине честица и садржаја влаге има различите особине и примену (Авицел ®, Вивацел®...)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Авицел® - честице микрокристалне целулозе представљају агрегате краћих целулозних влакана која, у зависности од услова производње могу бити различите величине (50 – 100 µм), а тиме показују и различиту проточност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Микрокристална целулоза је добро компресибилна и има највећи потенцијал разблаживања од свих пуниоца за директну компресију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Силификована микрокристална целулоза – агломерати микрокристалне целулозе и колоидног силицијум диоксида </a:t>
            </a:r>
          </a:p>
          <a:p>
            <a:pPr algn="just">
              <a:buFont typeface="Wingdings" pitchFamily="2" charset="2"/>
              <a:buChar char="ü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50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допуњавање– неорганске соли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507030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sr-Latn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сулфат</a:t>
            </a:r>
            <a:r>
              <a:rPr lang="sr-Latn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дихидрат</a:t>
            </a:r>
            <a:endParaRPr lang="sr-Latn-R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sr-Latn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карбонат</a:t>
            </a:r>
            <a:endParaRPr lang="sr-Latn-R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Дибазни</a:t>
            </a:r>
            <a:r>
              <a:rPr lang="sr-Latn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sr-Latn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фосфат</a:t>
            </a:r>
            <a:r>
              <a:rPr lang="sr-Latn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анхидровани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дихидрат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Трибазни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фосфат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 води су нерастворни али се лако квасе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зависности од величине честица дибазни калцијум фосфат се може користити за израду таблета методом гранулације (ситније честице) или методом компресије (крупније честице, агрегати који показују бољу проточност и бољу компресибилност)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Показују благу алкалну реакцију, што може бити разлог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инкомпатибилности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као и могућности грађења комплекса са тетрациклинима као и аминима, аминокиселинама, протеинима и пептидима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7205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sr-Cyrl-RS" dirty="0" smtClean="0"/>
              <a:t>Анхидровани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sr-Cyrl-RS" dirty="0" smtClean="0"/>
              <a:t>Дихидрат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79512" y="2276872"/>
            <a:ext cx="4464496" cy="4392488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Mr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136.06</a:t>
            </a:r>
            <a:r>
              <a:rPr lang="sr-Latn-R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бео прах или кристали</a:t>
            </a:r>
            <a:endParaRPr lang="sr-Latn-RS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Лако компресибилан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добро проточан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када се изложи високим притисцима може да формира таблете код којих се јавља ламинација (листање таблете) и кампинговање (одвајање горњег слоја)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јако абразивно средство потребни лубриканти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стеарат или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стеарил фумарат)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млевени облик који се користи у влажној гранулацији и немлевени за директну компресију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није хигроскопан и стабилан је на собној температури</a:t>
            </a:r>
          </a:p>
          <a:p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788024" y="2276872"/>
            <a:ext cx="4038600" cy="3822192"/>
          </a:xfrm>
        </p:spPr>
        <p:txBody>
          <a:bodyPr>
            <a:noAutofit/>
          </a:bodyPr>
          <a:lstStyle/>
          <a:p>
            <a:pPr algn="just"/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Mr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172.09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бео прах или кристали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Лако компресибилан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добро проточан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јако абразивно средство потребни лубриканти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стеарат или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стеарил фумарат)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млевени облик - влажна гранулација и немлевени - директна компресија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није хигроскопан али одређеним условима може да изгуби кристалну воду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err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Дибазни</a:t>
            </a:r>
            <a:r>
              <a:rPr lang="sr-Latn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sr-Latn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фосфат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CaHPO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Mr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136.06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3299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везивање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503920" cy="5301208"/>
          </a:xfrm>
        </p:spPr>
        <p:txBody>
          <a:bodyPr>
            <a:normAutofit/>
          </a:bodyPr>
          <a:lstStyle/>
          <a:p>
            <a:pPr algn="just"/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Желатина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(5-20%)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таблетама - средство за гелирање, за стварање филма (облагање), везивно средство и за повећање вискозности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капсулама – синтеза меких и тврдих капсула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Чврсте конзистенције, бледо жуте боје, транспарентна, без мириса и укуса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Доступна је као прозирни листови, љуспице и грануле или као груби прах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Амфотерно једињење протеинске природе – ступа у интеракције са киселинама и базама, подлеже хидролизи у присуству протеолитичких ензима. Таложи се у присуству алкохола, хлороформа, етра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Стабилна на собној температури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813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распадање (дезинтегратор)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5142312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омогуће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распадање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контакту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течним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медијумом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ГИТ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тиме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омогуће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растварање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супротставе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дејству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употребљеног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везивање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физичким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силама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компресије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Додају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гранулат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екстрагрануларно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интрагрануларно</a:t>
            </a:r>
            <a:endParaRPr lang="sr-Latn-R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Најзначајнији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механизми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деловања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средстава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распадање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подразумевају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Квашење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Капиларни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проток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порозитет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Бубрење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одбијање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дезинтегратора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Пластично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еластичну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деформацију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дезинтегратора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4287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распадање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(супердезинтегратори)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Бубрење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алгинат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алгинска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Нека средства за распадање (супердезинтегратори) показују комбиновани механизам капиларног ефекта и бубрења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Натријум-скроб гликолат – сферне честице и добра расподела величине честица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Кросповидон – умрежени поливинилпиролидон, показује одличну компресибилност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Кроскарамелоза – натријум – умрежена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NaCMC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влакнасте структуре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контакту са водом медијуми бубре и повећавају волумен десет пута за 30 секунди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251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клизање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90000"/>
              </a:lnSpc>
              <a:buClrTx/>
              <a:buSzTx/>
              <a:buFont typeface="Arial" pitchFamily="34" charset="0"/>
              <a:buChar char="•"/>
              <a:defRPr/>
            </a:pP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клизање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побољшање проточности гранулата у левку за пуњење: Талк, Скроб, Магнезијум-стеарат</a:t>
            </a:r>
          </a:p>
          <a:p>
            <a:pPr marL="342900" lvl="0" indent="-342900" algn="just">
              <a:lnSpc>
                <a:spcPct val="90000"/>
              </a:lnSpc>
              <a:buClrTx/>
              <a:buSzTx/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Ова средства могу да делују и као лубриканси и као антиадхезиви</a:t>
            </a:r>
          </a:p>
          <a:p>
            <a:pPr marL="342900" lvl="0" indent="-342900" algn="just">
              <a:lnSpc>
                <a:spcPct val="90000"/>
              </a:lnSpc>
              <a:buClrTx/>
              <a:buSzTx/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Смањују трење између честица, спречавају лепљење масе на зидове левка за пуњење и адсорбују се на грануле попуњавајући неравнине на њиховој површини</a:t>
            </a:r>
          </a:p>
          <a:p>
            <a:pPr marL="342900" lvl="0" indent="-342900" algn="just">
              <a:lnSpc>
                <a:spcPct val="90000"/>
              </a:lnSpc>
              <a:buClrTx/>
              <a:buSzTx/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Оптимална количина средства за клизање зависи од карактеристика смеше прашкова у коју се додаје (величина и расподела величине честица, њихов облик, садржај влаге )</a:t>
            </a:r>
          </a:p>
          <a:p>
            <a:pPr algn="just"/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759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клизање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Магнезијум</a:t>
            </a:r>
            <a:r>
              <a:rPr lang="sr-Latn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стеарат</a:t>
            </a:r>
            <a:r>
              <a:rPr lang="sr-Latn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70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MgO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Mr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591.24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Мешавина чврстих органских киселина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магнезијум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стеарата и палмитата заступљеним у различитим односима. Добија се из биљних и животињских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извора.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Најважнија употреба је као лубриканс за израду таблета и капсула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Фин, ситан бели прах, мале густине и слабог мириса. Прах је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масан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додир и лепи се за кожу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Инкомпатибилан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је са јаким оксидујућим материјама, као и са аспирином и алкалоидним солима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Безбедан је у количини у којој се користи за израду таблета али у великим количинама испољава лаксантно дејство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87BC-6BFA-4625-8825-05F7733205AA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5066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</a:rPr>
              <a:t>ТАБЛЕТЕ – захтеви за квалитет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964488" cy="573325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sr-Cyrl-RS" dirty="0"/>
              <a:t> </a:t>
            </a:r>
            <a:r>
              <a:rPr lang="sr-Cyrl-RS" sz="2600" dirty="0"/>
              <a:t>Таблете су чврсте цилиндричне плочице, округлог облика равне или конвексне површине, оштрих или заобљених ивица</a:t>
            </a:r>
          </a:p>
          <a:p>
            <a:pPr algn="just">
              <a:buNone/>
            </a:pPr>
            <a:r>
              <a:rPr lang="sr-Cyrl-RS" sz="2600" dirty="0"/>
              <a:t>Одговарајући садржај активне супстанце (одступање ± 5 %)</a:t>
            </a:r>
          </a:p>
          <a:p>
            <a:pPr algn="just">
              <a:buNone/>
            </a:pPr>
            <a:r>
              <a:rPr lang="sr-Cyrl-RS" sz="2600" dirty="0"/>
              <a:t>Одговарајућа маса таблете</a:t>
            </a:r>
          </a:p>
          <a:p>
            <a:pPr algn="just">
              <a:buNone/>
            </a:pPr>
            <a:r>
              <a:rPr lang="sr-Cyrl-RS" sz="2600" dirty="0"/>
              <a:t>Одговарајућа брзина растварања активне супстанце </a:t>
            </a:r>
          </a:p>
          <a:p>
            <a:pPr algn="just">
              <a:buNone/>
            </a:pPr>
            <a:endParaRPr lang="sr-Cyrl-RS" sz="2600" dirty="0"/>
          </a:p>
          <a:p>
            <a:pPr algn="just">
              <a:buNone/>
            </a:pPr>
            <a:r>
              <a:rPr lang="sr-Cyrl-RS" sz="2600" dirty="0"/>
              <a:t>Профили брзине растварања лековите супстанце из таблете</a:t>
            </a:r>
          </a:p>
          <a:p>
            <a:pPr algn="just">
              <a:buNone/>
            </a:pPr>
            <a:endParaRPr lang="sr-Cyrl-RS" sz="2600" dirty="0"/>
          </a:p>
          <a:p>
            <a:pPr algn="just">
              <a:buNone/>
            </a:pPr>
            <a:r>
              <a:rPr lang="sr-Cyrl-RS" sz="2600" dirty="0"/>
              <a:t>Тренутно ослобађање </a:t>
            </a:r>
          </a:p>
          <a:p>
            <a:pPr algn="just">
              <a:buNone/>
            </a:pPr>
            <a:r>
              <a:rPr lang="sr-Cyrl-RS" sz="2600" dirty="0" smtClean="0"/>
              <a:t>Успорено </a:t>
            </a:r>
            <a:r>
              <a:rPr lang="sr-Cyrl-RS" sz="2600" dirty="0"/>
              <a:t>ослобађање</a:t>
            </a:r>
          </a:p>
          <a:p>
            <a:pPr algn="just">
              <a:buNone/>
            </a:pPr>
            <a:r>
              <a:rPr lang="sr-Cyrl-RS" sz="2600" dirty="0"/>
              <a:t>Циклично ослобађање...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</a:rPr>
              <a:t>ТАБЛЕТЕ – захтеви за квалитет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sz="2400" dirty="0" smtClean="0"/>
              <a:t>Производ</a:t>
            </a:r>
            <a:r>
              <a:rPr lang="en-US" sz="2400" dirty="0" smtClean="0"/>
              <a:t> </a:t>
            </a:r>
            <a:r>
              <a:rPr lang="sr-Cyrl-RS" sz="2400" dirty="0" smtClean="0"/>
              <a:t>лепог</a:t>
            </a:r>
            <a:r>
              <a:rPr lang="en-US" sz="2400" dirty="0" smtClean="0"/>
              <a:t> </a:t>
            </a:r>
            <a:r>
              <a:rPr lang="sr-Cyrl-RS" sz="2400" dirty="0" smtClean="0"/>
              <a:t>изгледа</a:t>
            </a:r>
            <a:r>
              <a:rPr lang="en-US" sz="2400" dirty="0" smtClean="0"/>
              <a:t>, </a:t>
            </a:r>
            <a:r>
              <a:rPr lang="sr-Cyrl-RS" sz="2400" dirty="0" smtClean="0"/>
              <a:t>без</a:t>
            </a:r>
            <a:r>
              <a:rPr lang="en-US" sz="2400" dirty="0" smtClean="0"/>
              <a:t> </a:t>
            </a:r>
            <a:r>
              <a:rPr lang="sr-Cyrl-RS" sz="2400" dirty="0" smtClean="0"/>
              <a:t>видљивих</a:t>
            </a:r>
            <a:r>
              <a:rPr lang="en-US" sz="2400" dirty="0" smtClean="0"/>
              <a:t> </a:t>
            </a:r>
            <a:r>
              <a:rPr lang="sr-Cyrl-RS" sz="2400" dirty="0" smtClean="0"/>
              <a:t>дефеката</a:t>
            </a:r>
            <a:r>
              <a:rPr lang="en-US" sz="2400" dirty="0" smtClean="0"/>
              <a:t> </a:t>
            </a:r>
            <a:r>
              <a:rPr lang="sr-Cyrl-RS" sz="2400" dirty="0" smtClean="0"/>
              <a:t>на</a:t>
            </a:r>
            <a:r>
              <a:rPr lang="en-US" sz="2400" dirty="0" smtClean="0"/>
              <a:t> </a:t>
            </a:r>
            <a:r>
              <a:rPr lang="sr-Cyrl-RS" sz="2400" dirty="0" smtClean="0"/>
              <a:t>својој</a:t>
            </a:r>
            <a:r>
              <a:rPr lang="en-US" sz="2400" dirty="0" smtClean="0"/>
              <a:t> </a:t>
            </a:r>
            <a:r>
              <a:rPr lang="sr-Cyrl-RS" sz="2400" dirty="0" smtClean="0"/>
              <a:t>површини</a:t>
            </a:r>
            <a:r>
              <a:rPr lang="en-US" sz="2400" dirty="0" smtClean="0"/>
              <a:t> (</a:t>
            </a:r>
            <a:r>
              <a:rPr lang="sr-Cyrl-RS" sz="2400" dirty="0" smtClean="0"/>
              <a:t>рупица</a:t>
            </a:r>
            <a:r>
              <a:rPr lang="en-US" sz="2400" dirty="0" smtClean="0"/>
              <a:t>, </a:t>
            </a:r>
            <a:r>
              <a:rPr lang="sr-Cyrl-RS" sz="2400" dirty="0" smtClean="0"/>
              <a:t>делимично</a:t>
            </a:r>
            <a:r>
              <a:rPr lang="en-US" sz="2400" dirty="0" smtClean="0"/>
              <a:t> </a:t>
            </a:r>
            <a:r>
              <a:rPr lang="sr-Cyrl-RS" sz="2400" dirty="0" smtClean="0"/>
              <a:t>безбојних</a:t>
            </a:r>
            <a:r>
              <a:rPr lang="en-US" sz="2400" dirty="0" smtClean="0"/>
              <a:t> </a:t>
            </a:r>
            <a:r>
              <a:rPr lang="sr-Cyrl-RS" sz="2400" dirty="0" smtClean="0"/>
              <a:t>места</a:t>
            </a:r>
            <a:r>
              <a:rPr lang="en-US" sz="2400" dirty="0" smtClean="0"/>
              <a:t>, </a:t>
            </a:r>
            <a:r>
              <a:rPr lang="sr-Cyrl-RS" sz="2400" dirty="0" smtClean="0"/>
              <a:t>контаминација</a:t>
            </a:r>
            <a:r>
              <a:rPr lang="en-US" sz="2400" dirty="0" smtClean="0"/>
              <a:t>...)</a:t>
            </a:r>
            <a:endParaRPr lang="en-US" sz="2400" dirty="0"/>
          </a:p>
          <a:p>
            <a:pPr algn="just"/>
            <a:r>
              <a:rPr lang="sr-Cyrl-RS" sz="2400" dirty="0" smtClean="0"/>
              <a:t>Поседују</a:t>
            </a:r>
            <a:r>
              <a:rPr lang="en-US" sz="2400" dirty="0" smtClean="0"/>
              <a:t> </a:t>
            </a:r>
            <a:r>
              <a:rPr lang="sr-Cyrl-RS" sz="2400" dirty="0" smtClean="0"/>
              <a:t>одговарајућу</a:t>
            </a:r>
            <a:r>
              <a:rPr lang="en-US" sz="2400" dirty="0" smtClean="0"/>
              <a:t> </a:t>
            </a:r>
            <a:r>
              <a:rPr lang="sr-Cyrl-RS" sz="2400" dirty="0" smtClean="0"/>
              <a:t>механичку</a:t>
            </a:r>
            <a:r>
              <a:rPr lang="en-US" sz="2400" dirty="0" smtClean="0"/>
              <a:t> </a:t>
            </a:r>
            <a:r>
              <a:rPr lang="sr-Cyrl-RS" sz="2400" dirty="0" smtClean="0"/>
              <a:t>отпорност</a:t>
            </a:r>
            <a:r>
              <a:rPr lang="en-US" sz="2400" dirty="0" smtClean="0"/>
              <a:t> (</a:t>
            </a:r>
            <a:r>
              <a:rPr lang="sr-Cyrl-RS" sz="2400" dirty="0" smtClean="0"/>
              <a:t>јачину</a:t>
            </a:r>
            <a:r>
              <a:rPr lang="en-US" sz="2400" dirty="0" smtClean="0"/>
              <a:t>) </a:t>
            </a:r>
            <a:r>
              <a:rPr lang="sr-Cyrl-RS" sz="2400" dirty="0" smtClean="0"/>
              <a:t>како</a:t>
            </a:r>
            <a:r>
              <a:rPr lang="en-US" sz="2400" dirty="0" smtClean="0"/>
              <a:t> </a:t>
            </a:r>
            <a:r>
              <a:rPr lang="sr-Cyrl-RS" sz="2400" dirty="0" smtClean="0"/>
              <a:t>би</a:t>
            </a:r>
            <a:r>
              <a:rPr lang="en-US" sz="2400" dirty="0" smtClean="0"/>
              <a:t> </a:t>
            </a:r>
            <a:r>
              <a:rPr lang="sr-Cyrl-RS" sz="2400" dirty="0" smtClean="0"/>
              <a:t>издржале</a:t>
            </a:r>
            <a:r>
              <a:rPr lang="en-US" sz="2400" dirty="0" smtClean="0"/>
              <a:t> </a:t>
            </a:r>
            <a:r>
              <a:rPr lang="sr-Cyrl-RS" sz="2400" dirty="0" smtClean="0"/>
              <a:t>потресе</a:t>
            </a:r>
            <a:r>
              <a:rPr lang="en-US" sz="2400" dirty="0" smtClean="0"/>
              <a:t> </a:t>
            </a:r>
            <a:r>
              <a:rPr lang="sr-Cyrl-RS" sz="2400" dirty="0" smtClean="0"/>
              <a:t>којима</a:t>
            </a:r>
            <a:r>
              <a:rPr lang="en-US" sz="2400" dirty="0" smtClean="0"/>
              <a:t> </a:t>
            </a:r>
            <a:r>
              <a:rPr lang="sr-Cyrl-RS" sz="2400" dirty="0" smtClean="0"/>
              <a:t>су</a:t>
            </a:r>
            <a:r>
              <a:rPr lang="en-US" sz="2400" dirty="0" smtClean="0"/>
              <a:t> </a:t>
            </a:r>
            <a:r>
              <a:rPr lang="sr-Cyrl-RS" sz="2400" dirty="0" smtClean="0"/>
              <a:t>изложене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току</a:t>
            </a:r>
            <a:r>
              <a:rPr lang="en-US" sz="2400" dirty="0" smtClean="0"/>
              <a:t> </a:t>
            </a:r>
            <a:r>
              <a:rPr lang="sr-Cyrl-RS" sz="2400" dirty="0" smtClean="0"/>
              <a:t>производње</a:t>
            </a:r>
            <a:r>
              <a:rPr lang="en-US" sz="2400" dirty="0" smtClean="0"/>
              <a:t>, </a:t>
            </a:r>
            <a:r>
              <a:rPr lang="sr-Cyrl-RS" sz="2400" dirty="0" smtClean="0"/>
              <a:t>паковања</a:t>
            </a:r>
            <a:r>
              <a:rPr lang="en-US" sz="2400" dirty="0" smtClean="0"/>
              <a:t>, </a:t>
            </a:r>
            <a:r>
              <a:rPr lang="sr-Cyrl-RS" sz="2400" dirty="0" smtClean="0"/>
              <a:t>транспорта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дистрибуције</a:t>
            </a:r>
            <a:r>
              <a:rPr lang="en-US" sz="2400" dirty="0" smtClean="0"/>
              <a:t> </a:t>
            </a:r>
            <a:r>
              <a:rPr lang="sr-Cyrl-RS" sz="2400" dirty="0" smtClean="0"/>
              <a:t>без</a:t>
            </a:r>
            <a:r>
              <a:rPr lang="en-US" sz="2400" dirty="0" smtClean="0"/>
              <a:t> </a:t>
            </a:r>
            <a:r>
              <a:rPr lang="sr-Cyrl-RS" sz="2400" dirty="0" smtClean="0"/>
              <a:t>оштећења</a:t>
            </a:r>
            <a:r>
              <a:rPr lang="en-US" sz="2400" dirty="0" smtClean="0"/>
              <a:t> (</a:t>
            </a:r>
            <a:r>
              <a:rPr lang="sr-Cyrl-RS" sz="2400" dirty="0" smtClean="0"/>
              <a:t>мрвљење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круњење</a:t>
            </a:r>
            <a:r>
              <a:rPr lang="en-US" sz="2400" dirty="0" smtClean="0"/>
              <a:t>)</a:t>
            </a:r>
            <a:endParaRPr lang="en-US" sz="2400" dirty="0"/>
          </a:p>
          <a:p>
            <a:pPr algn="just"/>
            <a:r>
              <a:rPr lang="sr-Cyrl-RS" sz="2400" dirty="0" smtClean="0"/>
              <a:t>Да</a:t>
            </a:r>
            <a:r>
              <a:rPr lang="en-US" sz="2400" dirty="0" smtClean="0"/>
              <a:t> </a:t>
            </a:r>
            <a:r>
              <a:rPr lang="sr-Cyrl-RS" sz="2400" dirty="0" smtClean="0"/>
              <a:t>буду</a:t>
            </a:r>
            <a:r>
              <a:rPr lang="en-US" sz="2400" dirty="0" smtClean="0"/>
              <a:t> </a:t>
            </a:r>
            <a:r>
              <a:rPr lang="sr-Cyrl-RS" sz="2400" dirty="0" smtClean="0"/>
              <a:t>стабилне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току</a:t>
            </a:r>
            <a:r>
              <a:rPr lang="en-US" sz="2400" dirty="0" smtClean="0"/>
              <a:t> </a:t>
            </a:r>
            <a:r>
              <a:rPr lang="sr-Cyrl-RS" sz="2400" dirty="0" smtClean="0"/>
              <a:t>предвиђеног</a:t>
            </a:r>
            <a:r>
              <a:rPr lang="en-US" sz="2400" dirty="0" smtClean="0"/>
              <a:t> </a:t>
            </a:r>
            <a:r>
              <a:rPr lang="sr-Cyrl-RS" sz="2400" dirty="0" smtClean="0"/>
              <a:t>рока</a:t>
            </a:r>
            <a:r>
              <a:rPr lang="en-US" sz="2400" dirty="0" smtClean="0"/>
              <a:t> </a:t>
            </a:r>
            <a:r>
              <a:rPr lang="sr-Cyrl-RS" sz="2400" dirty="0" smtClean="0"/>
              <a:t>трајања</a:t>
            </a:r>
            <a:r>
              <a:rPr lang="en-US" sz="2400" dirty="0" smtClean="0"/>
              <a:t> (</a:t>
            </a:r>
            <a:r>
              <a:rPr lang="sr-Cyrl-RS" sz="2400" dirty="0" smtClean="0"/>
              <a:t>изглед</a:t>
            </a:r>
            <a:r>
              <a:rPr lang="en-US" sz="2400" dirty="0" smtClean="0"/>
              <a:t>, </a:t>
            </a:r>
            <a:r>
              <a:rPr lang="sr-Cyrl-RS" sz="2400" dirty="0" smtClean="0"/>
              <a:t>садржај</a:t>
            </a:r>
            <a:r>
              <a:rPr lang="en-US" sz="2400" dirty="0" smtClean="0"/>
              <a:t> </a:t>
            </a:r>
            <a:r>
              <a:rPr lang="sr-Cyrl-RS" sz="2400" dirty="0" smtClean="0"/>
              <a:t>л</a:t>
            </a:r>
            <a:r>
              <a:rPr lang="en-US" sz="2400" dirty="0" smtClean="0"/>
              <a:t>.</a:t>
            </a:r>
            <a:r>
              <a:rPr lang="sr-Cyrl-RS" sz="2400" dirty="0" smtClean="0"/>
              <a:t>с</a:t>
            </a:r>
            <a:r>
              <a:rPr lang="en-US" sz="2400" dirty="0" smtClean="0"/>
              <a:t>.)</a:t>
            </a:r>
            <a:endParaRPr lang="en-US" sz="2400" dirty="0"/>
          </a:p>
          <a:p>
            <a:pPr algn="just"/>
            <a:r>
              <a:rPr lang="sr-Cyrl-RS" sz="2400" dirty="0" smtClean="0"/>
              <a:t>Да</a:t>
            </a:r>
            <a:r>
              <a:rPr lang="en-US" sz="2400" dirty="0" smtClean="0"/>
              <a:t> </a:t>
            </a:r>
            <a:r>
              <a:rPr lang="sr-Cyrl-RS" sz="2400" dirty="0" smtClean="0"/>
              <a:t>ослобађају</a:t>
            </a:r>
            <a:r>
              <a:rPr lang="en-US" sz="2400" dirty="0" smtClean="0"/>
              <a:t> </a:t>
            </a:r>
            <a:r>
              <a:rPr lang="sr-Cyrl-RS" sz="2400" dirty="0" smtClean="0"/>
              <a:t>лековиту</a:t>
            </a:r>
            <a:r>
              <a:rPr lang="en-US" sz="2400" dirty="0" smtClean="0"/>
              <a:t> </a:t>
            </a:r>
            <a:r>
              <a:rPr lang="sr-Cyrl-RS" sz="2400" dirty="0" smtClean="0"/>
              <a:t>супстанцу</a:t>
            </a:r>
            <a:r>
              <a:rPr lang="en-US" sz="2400" dirty="0" smtClean="0"/>
              <a:t> 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sr-Cyrl-RS" sz="2400" dirty="0" smtClean="0"/>
              <a:t>организму</a:t>
            </a:r>
            <a:r>
              <a:rPr lang="en-US" sz="2400" dirty="0" smtClean="0"/>
              <a:t> </a:t>
            </a:r>
            <a:r>
              <a:rPr lang="sr-Cyrl-RS" sz="2400" dirty="0" smtClean="0"/>
              <a:t>на</a:t>
            </a:r>
            <a:r>
              <a:rPr lang="en-US" sz="2400" dirty="0" smtClean="0"/>
              <a:t> </a:t>
            </a:r>
            <a:r>
              <a:rPr lang="sr-Cyrl-RS" sz="2400" dirty="0" smtClean="0"/>
              <a:t>предвидив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репродуктиван</a:t>
            </a:r>
            <a:r>
              <a:rPr lang="en-US" sz="2400" dirty="0" smtClean="0"/>
              <a:t> </a:t>
            </a:r>
            <a:r>
              <a:rPr lang="sr-Cyrl-RS" sz="2400" dirty="0" smtClean="0"/>
              <a:t>начин</a:t>
            </a:r>
            <a:endParaRPr lang="en-US" sz="2400" dirty="0"/>
          </a:p>
          <a:p>
            <a:pPr algn="just"/>
            <a:r>
              <a:rPr lang="sr-Cyrl-RS" sz="2400" dirty="0" smtClean="0"/>
              <a:t>Да</a:t>
            </a:r>
            <a:r>
              <a:rPr lang="en-US" sz="2400" dirty="0" smtClean="0"/>
              <a:t> </a:t>
            </a:r>
            <a:r>
              <a:rPr lang="sr-Cyrl-RS" sz="2400" dirty="0" smtClean="0"/>
              <a:t>буду</a:t>
            </a:r>
            <a:r>
              <a:rPr lang="en-US" sz="2400" dirty="0" smtClean="0"/>
              <a:t> </a:t>
            </a:r>
            <a:r>
              <a:rPr lang="sr-Cyrl-RS" sz="2400" dirty="0" smtClean="0"/>
              <a:t>микробиолошки</a:t>
            </a:r>
            <a:r>
              <a:rPr lang="en-US" sz="2400" dirty="0" smtClean="0"/>
              <a:t> </a:t>
            </a:r>
            <a:r>
              <a:rPr lang="sr-Cyrl-RS" sz="2400" dirty="0" smtClean="0"/>
              <a:t>исправне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Таблете са видљивим дефектима на површини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9634" name="Picture 2" descr="https://www.pharmapproach.com/wp-content/uploads/2019/04/Cracking-of-film-coat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3240360" cy="1440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flipH="1">
            <a:off x="251520" y="3068960"/>
            <a:ext cx="3122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Пуцање  филмске облоге</a:t>
            </a:r>
          </a:p>
        </p:txBody>
      </p:sp>
      <p:pic>
        <p:nvPicPr>
          <p:cNvPr id="69636" name="Picture 4" descr="https://www.pharmapproach.com/wp-content/uploads/2019/04/Tablet-Edge-Chipp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84784"/>
            <a:ext cx="3888432" cy="17281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0" y="3356992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Круњење ивица таблете  -  ерозија</a:t>
            </a:r>
          </a:p>
        </p:txBody>
      </p:sp>
      <p:pic>
        <p:nvPicPr>
          <p:cNvPr id="69638" name="Picture 6" descr="https://www.pharmapproach.com/wp-content/uploads/2019/04/Orange-peel-Roughness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645024"/>
            <a:ext cx="4114800" cy="1828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1560" y="57332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Храпавост </a:t>
            </a:r>
          </a:p>
        </p:txBody>
      </p:sp>
      <p:pic>
        <p:nvPicPr>
          <p:cNvPr id="69640" name="Picture 8" descr="https://www.pharmapproach.com/wp-content/uploads/2019/04/Pick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717032"/>
            <a:ext cx="2880320" cy="170685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76056" y="566124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Улубљивање таблета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Таблете са видљивим дефектима на површини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8610" name="Picture 2" descr="https://www.pharmapproach.com/wp-content/uploads/2019/04/Film-Peeling-and-Fla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754306" cy="12241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299695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Љускање таблете</a:t>
            </a:r>
          </a:p>
        </p:txBody>
      </p:sp>
      <p:pic>
        <p:nvPicPr>
          <p:cNvPr id="68612" name="Picture 4" descr="https://www.pharmapproach.com/wp-content/uploads/2019/04/Tablet-Surface-eros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700808"/>
            <a:ext cx="2754306" cy="12241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71800" y="299695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Ерозија површине таблете</a:t>
            </a:r>
          </a:p>
        </p:txBody>
      </p:sp>
      <p:pic>
        <p:nvPicPr>
          <p:cNvPr id="68614" name="Picture 6" descr="https://www.pharmapproach.com/wp-content/uploads/2019/04/Tablet-Break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05064"/>
            <a:ext cx="3456384" cy="153617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87624" y="572971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Ломљење таблета</a:t>
            </a:r>
          </a:p>
        </p:txBody>
      </p:sp>
      <p:pic>
        <p:nvPicPr>
          <p:cNvPr id="68616" name="Picture 8" descr="https://www.pharmapproach.com/wp-content/uploads/2019/04/Tablet-to-Tablet-Colour-Variabilit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700808"/>
            <a:ext cx="2880320" cy="128014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228184" y="306896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Варијабилност боје</a:t>
            </a:r>
          </a:p>
        </p:txBody>
      </p:sp>
      <p:pic>
        <p:nvPicPr>
          <p:cNvPr id="68618" name="Picture 10" descr="https://www.pharmapproach.com/wp-content/uploads/2019/04/Tablet-Discolourati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5508" y="3573016"/>
            <a:ext cx="3564396" cy="158417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104660" y="53468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Промена боје таблета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4A054-C4DA-47BB-AF8E-4C8E4938F17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4246</TotalTime>
  <Words>4205</Words>
  <Application>Microsoft Office PowerPoint</Application>
  <PresentationFormat>On-screen Show (4:3)</PresentationFormat>
  <Paragraphs>539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Civic</vt:lpstr>
      <vt:lpstr> ТАБЛЕТЕ Помоћне материје; врсте таблета</vt:lpstr>
      <vt:lpstr>Таблете  (COMPRESSI)</vt:lpstr>
      <vt:lpstr>Slide 3</vt:lpstr>
      <vt:lpstr>Предности таблета као лековитог облика:</vt:lpstr>
      <vt:lpstr>Недостаци таблета као лековитог облика:</vt:lpstr>
      <vt:lpstr>ТАБЛЕТЕ – захтеви за квалитет</vt:lpstr>
      <vt:lpstr>ТАБЛЕТЕ – захтеви за квалитет</vt:lpstr>
      <vt:lpstr>Таблете са видљивим дефектима на површини</vt:lpstr>
      <vt:lpstr>Таблете са видљивим дефектима на површини</vt:lpstr>
      <vt:lpstr>Таблете - састав</vt:lpstr>
      <vt:lpstr>Таблете – врсте (Ph. Jug V, Ph. Eur 9)</vt:lpstr>
      <vt:lpstr>Таблете – врсте (Ph. Jug V, Ph. Eur 9)</vt:lpstr>
      <vt:lpstr>Таблете – врсте (Ph. Jug V, Ph. Eur 9)</vt:lpstr>
      <vt:lpstr>Таблете – производња </vt:lpstr>
      <vt:lpstr>Необложене таблете</vt:lpstr>
      <vt:lpstr>Необложене таблете - пример</vt:lpstr>
      <vt:lpstr>Обложене таблете</vt:lpstr>
      <vt:lpstr>Обложене таблете</vt:lpstr>
      <vt:lpstr>Обложене таблете – пример Milgamma® 100 100mg+100mg обложена таблета</vt:lpstr>
      <vt:lpstr>Ефервесцентне таблете</vt:lpstr>
      <vt:lpstr>Ефервесцентне таблете - пример</vt:lpstr>
      <vt:lpstr>Растворљиве таблете (таблете за израду раствора)</vt:lpstr>
      <vt:lpstr>Растворљиве таблете - пример</vt:lpstr>
      <vt:lpstr>Дисперзибилне таблете (таблете за израду дисперзија)</vt:lpstr>
      <vt:lpstr>Ородисперзибилне таблете</vt:lpstr>
      <vt:lpstr>Ородисперзибилне таблете</vt:lpstr>
      <vt:lpstr>Ородисперзибилне таблете - Методе маскирања укуса </vt:lpstr>
      <vt:lpstr>Ородисперзибилне таблете</vt:lpstr>
      <vt:lpstr>Ородисперзибилне таблете - пример</vt:lpstr>
      <vt:lpstr>Гастрорезистентне таблете</vt:lpstr>
      <vt:lpstr>Гастрорезистентне таблете - primer</vt:lpstr>
      <vt:lpstr>Таблете са модификованим ослобађањем лековите супстанце</vt:lpstr>
      <vt:lpstr>   Таблете са модификованим ослобађањем лековите супстанце</vt:lpstr>
      <vt:lpstr>Таблете за примену у устима</vt:lpstr>
      <vt:lpstr>Лозенге и пастиле</vt:lpstr>
      <vt:lpstr>Орални лиофилизат - пример</vt:lpstr>
      <vt:lpstr>Таблете за жвакање</vt:lpstr>
      <vt:lpstr>Таблете за жвакање - пример</vt:lpstr>
      <vt:lpstr>Помоћне материје - ексципијенси</vt:lpstr>
      <vt:lpstr>Помоћне материје</vt:lpstr>
      <vt:lpstr>Средства за допуњавање - лактоза</vt:lpstr>
      <vt:lpstr>Средства за допуњавање - лактоза</vt:lpstr>
      <vt:lpstr>Средства за допуњавање - лактоза</vt:lpstr>
      <vt:lpstr>Средства за допуњавање - лактоза</vt:lpstr>
      <vt:lpstr>Средства за допуњавање</vt:lpstr>
      <vt:lpstr>Средства за допуњавање</vt:lpstr>
      <vt:lpstr>Средства за допуњавање</vt:lpstr>
      <vt:lpstr>Средства за допуњавање</vt:lpstr>
      <vt:lpstr>Средства за допуњавање – деривати целулозе</vt:lpstr>
      <vt:lpstr>Деривати целулозе</vt:lpstr>
      <vt:lpstr>Средства за допуњавање– неорганске соли</vt:lpstr>
      <vt:lpstr>Дибазни калцијум фосфат CaHPO4 (Mr 136.06)</vt:lpstr>
      <vt:lpstr>Средства за везивање</vt:lpstr>
      <vt:lpstr>Средства за распадање (дезинтегратор)</vt:lpstr>
      <vt:lpstr>Средства за распадање (супердезинтегратори)</vt:lpstr>
      <vt:lpstr>Средства за клизање</vt:lpstr>
      <vt:lpstr>Средства за клизање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ТАБЛЕТЕ </dc:title>
  <dc:creator>Korisnik</dc:creator>
  <cp:lastModifiedBy>0</cp:lastModifiedBy>
  <cp:revision>162</cp:revision>
  <dcterms:created xsi:type="dcterms:W3CDTF">2020-11-16T15:05:35Z</dcterms:created>
  <dcterms:modified xsi:type="dcterms:W3CDTF">2022-12-07T08:26:20Z</dcterms:modified>
</cp:coreProperties>
</file>